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7"/>
  </p:notesMasterIdLst>
  <p:sldIdLst>
    <p:sldId id="256" r:id="rId2"/>
    <p:sldId id="300" r:id="rId3"/>
    <p:sldId id="280" r:id="rId4"/>
    <p:sldId id="281" r:id="rId5"/>
    <p:sldId id="282" r:id="rId6"/>
    <p:sldId id="283" r:id="rId7"/>
    <p:sldId id="284" r:id="rId8"/>
    <p:sldId id="301" r:id="rId9"/>
    <p:sldId id="285" r:id="rId10"/>
    <p:sldId id="286" r:id="rId11"/>
    <p:sldId id="302" r:id="rId12"/>
    <p:sldId id="303" r:id="rId13"/>
    <p:sldId id="287" r:id="rId14"/>
    <p:sldId id="288" r:id="rId15"/>
    <p:sldId id="304" r:id="rId16"/>
    <p:sldId id="289" r:id="rId17"/>
    <p:sldId id="305" r:id="rId18"/>
    <p:sldId id="306" r:id="rId19"/>
    <p:sldId id="290" r:id="rId20"/>
    <p:sldId id="307" r:id="rId21"/>
    <p:sldId id="291" r:id="rId22"/>
    <p:sldId id="308" r:id="rId23"/>
    <p:sldId id="292" r:id="rId24"/>
    <p:sldId id="309" r:id="rId25"/>
    <p:sldId id="310" r:id="rId26"/>
    <p:sldId id="311" r:id="rId27"/>
    <p:sldId id="293" r:id="rId28"/>
    <p:sldId id="294" r:id="rId29"/>
    <p:sldId id="295" r:id="rId30"/>
    <p:sldId id="312" r:id="rId31"/>
    <p:sldId id="296" r:id="rId32"/>
    <p:sldId id="297" r:id="rId33"/>
    <p:sldId id="298" r:id="rId34"/>
    <p:sldId id="299" r:id="rId35"/>
    <p:sldId id="313" r:id="rId3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FCA25FA-FD2C-4485-BC33-DBC068208B78}" v="174" dt="2021-08-28T23:24:57.79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100" d="100"/>
          <a:sy n="100" d="100"/>
        </p:scale>
        <p:origin x="954" y="27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42"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9C04407-61E9-4778-8F85-DB4E9BD4AB5E}" type="datetimeFigureOut">
              <a:rPr lang="en-US" smtClean="0"/>
              <a:t>1/31/2022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256240D-2A90-48E4-8E28-68B5F9983534}" type="slidenum">
              <a:rPr lang="en-US" smtClean="0"/>
              <a:t>‹#›</a:t>
            </a:fld>
            <a:endParaRPr lang="en-US"/>
          </a:p>
        </p:txBody>
      </p:sp>
    </p:spTree>
    <p:extLst>
      <p:ext uri="{BB962C8B-B14F-4D97-AF65-F5344CB8AC3E}">
        <p14:creationId xmlns:p14="http://schemas.microsoft.com/office/powerpoint/2010/main" val="32493977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C3BBAE89-0E8B-4246-BFB5-1EC7408B6667}"/>
              </a:ext>
            </a:extLst>
          </p:cNvPr>
          <p:cNvSpPr>
            <a:spLocks noGrp="1" noChangeArrowheads="1"/>
          </p:cNvSpPr>
          <p:nvPr>
            <p:ph type="sldNum" sz="quarter" idx="5"/>
          </p:nvPr>
        </p:nvSpPr>
        <p:spPr>
          <a:ln/>
        </p:spPr>
        <p:txBody>
          <a:bodyPr/>
          <a:lstStyle/>
          <a:p>
            <a:fld id="{2214A222-BBDF-4CD0-887D-1C6D70A35F02}" type="slidenum">
              <a:rPr lang="en-US" altLang="en-US"/>
              <a:pPr/>
              <a:t>3</a:t>
            </a:fld>
            <a:endParaRPr lang="en-US" altLang="en-US"/>
          </a:p>
        </p:txBody>
      </p:sp>
      <p:sp>
        <p:nvSpPr>
          <p:cNvPr id="312322" name="Rectangle 2">
            <a:extLst>
              <a:ext uri="{FF2B5EF4-FFF2-40B4-BE49-F238E27FC236}">
                <a16:creationId xmlns:a16="http://schemas.microsoft.com/office/drawing/2014/main" id="{8045AA1D-0F83-4F0F-95FE-8CD46AE7ED69}"/>
              </a:ext>
            </a:extLst>
          </p:cNvPr>
          <p:cNvSpPr>
            <a:spLocks noGrp="1" noRot="1" noChangeAspect="1" noChangeArrowheads="1" noTextEdit="1"/>
          </p:cNvSpPr>
          <p:nvPr>
            <p:ph type="sldImg"/>
          </p:nvPr>
        </p:nvSpPr>
        <p:spPr>
          <a:ln/>
        </p:spPr>
      </p:sp>
      <p:sp>
        <p:nvSpPr>
          <p:cNvPr id="312323" name="Rectangle 3">
            <a:extLst>
              <a:ext uri="{FF2B5EF4-FFF2-40B4-BE49-F238E27FC236}">
                <a16:creationId xmlns:a16="http://schemas.microsoft.com/office/drawing/2014/main" id="{5788EE1D-207F-46D4-9BEB-D026176EDA6B}"/>
              </a:ext>
            </a:extLst>
          </p:cNvPr>
          <p:cNvSpPr>
            <a:spLocks noGrp="1" noChangeArrowheads="1"/>
          </p:cNvSpPr>
          <p:nvPr>
            <p:ph type="body" idx="1"/>
          </p:nvPr>
        </p:nvSpPr>
        <p:spPr/>
        <p:txBody>
          <a:bodyPr/>
          <a:lstStyle/>
          <a:p>
            <a:r>
              <a:rPr lang="en-US" altLang="en-US"/>
              <a:t>Figure: </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CD2AE75E-C2F7-479C-900A-E0593F273CD4}"/>
              </a:ext>
            </a:extLst>
          </p:cNvPr>
          <p:cNvSpPr>
            <a:spLocks noGrp="1" noChangeArrowheads="1"/>
          </p:cNvSpPr>
          <p:nvPr>
            <p:ph type="sldNum" sz="quarter" idx="5"/>
          </p:nvPr>
        </p:nvSpPr>
        <p:spPr>
          <a:ln/>
        </p:spPr>
        <p:txBody>
          <a:bodyPr/>
          <a:lstStyle/>
          <a:p>
            <a:fld id="{1D9FBEDE-2456-47F9-BE0F-FB4338AB3B18}" type="slidenum">
              <a:rPr lang="en-US" altLang="en-US"/>
              <a:pPr/>
              <a:t>14</a:t>
            </a:fld>
            <a:endParaRPr lang="en-US" altLang="en-US"/>
          </a:p>
        </p:txBody>
      </p:sp>
      <p:sp>
        <p:nvSpPr>
          <p:cNvPr id="328706" name="Rectangle 2">
            <a:extLst>
              <a:ext uri="{FF2B5EF4-FFF2-40B4-BE49-F238E27FC236}">
                <a16:creationId xmlns:a16="http://schemas.microsoft.com/office/drawing/2014/main" id="{982DD7D2-8F26-4916-820F-2B5828976656}"/>
              </a:ext>
            </a:extLst>
          </p:cNvPr>
          <p:cNvSpPr>
            <a:spLocks noGrp="1" noRot="1" noChangeAspect="1" noChangeArrowheads="1" noTextEdit="1"/>
          </p:cNvSpPr>
          <p:nvPr>
            <p:ph type="sldImg"/>
          </p:nvPr>
        </p:nvSpPr>
        <p:spPr>
          <a:ln/>
        </p:spPr>
      </p:sp>
      <p:sp>
        <p:nvSpPr>
          <p:cNvPr id="328707" name="Rectangle 3">
            <a:extLst>
              <a:ext uri="{FF2B5EF4-FFF2-40B4-BE49-F238E27FC236}">
                <a16:creationId xmlns:a16="http://schemas.microsoft.com/office/drawing/2014/main" id="{13FE87D8-CFB8-400C-B291-5829505790B1}"/>
              </a:ext>
            </a:extLst>
          </p:cNvPr>
          <p:cNvSpPr>
            <a:spLocks noGrp="1" noChangeArrowheads="1"/>
          </p:cNvSpPr>
          <p:nvPr>
            <p:ph type="body" idx="1"/>
          </p:nvPr>
        </p:nvSpPr>
        <p:spPr/>
        <p:txBody>
          <a:bodyPr/>
          <a:lstStyle/>
          <a:p>
            <a:r>
              <a:rPr lang="en-US" altLang="en-US"/>
              <a:t>Figure: </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F9829268-8080-4857-84DB-3F62790D5448}"/>
              </a:ext>
            </a:extLst>
          </p:cNvPr>
          <p:cNvSpPr>
            <a:spLocks noGrp="1" noChangeArrowheads="1"/>
          </p:cNvSpPr>
          <p:nvPr>
            <p:ph type="sldNum" sz="quarter" idx="5"/>
          </p:nvPr>
        </p:nvSpPr>
        <p:spPr>
          <a:ln/>
        </p:spPr>
        <p:txBody>
          <a:bodyPr/>
          <a:lstStyle/>
          <a:p>
            <a:fld id="{EC9DED13-46E3-423D-BCEE-9F37D89A4E8A}" type="slidenum">
              <a:rPr lang="en-US" altLang="en-US"/>
              <a:pPr/>
              <a:t>16</a:t>
            </a:fld>
            <a:endParaRPr lang="en-US" altLang="en-US"/>
          </a:p>
        </p:txBody>
      </p:sp>
      <p:sp>
        <p:nvSpPr>
          <p:cNvPr id="330754" name="Rectangle 2">
            <a:extLst>
              <a:ext uri="{FF2B5EF4-FFF2-40B4-BE49-F238E27FC236}">
                <a16:creationId xmlns:a16="http://schemas.microsoft.com/office/drawing/2014/main" id="{B13943C8-31CF-4360-84A6-461BCF79F8E6}"/>
              </a:ext>
            </a:extLst>
          </p:cNvPr>
          <p:cNvSpPr>
            <a:spLocks noGrp="1" noRot="1" noChangeAspect="1" noChangeArrowheads="1" noTextEdit="1"/>
          </p:cNvSpPr>
          <p:nvPr>
            <p:ph type="sldImg"/>
          </p:nvPr>
        </p:nvSpPr>
        <p:spPr>
          <a:ln/>
        </p:spPr>
      </p:sp>
      <p:sp>
        <p:nvSpPr>
          <p:cNvPr id="330755" name="Rectangle 3">
            <a:extLst>
              <a:ext uri="{FF2B5EF4-FFF2-40B4-BE49-F238E27FC236}">
                <a16:creationId xmlns:a16="http://schemas.microsoft.com/office/drawing/2014/main" id="{9A042F5E-81B9-47D1-B74D-7B0C64B18124}"/>
              </a:ext>
            </a:extLst>
          </p:cNvPr>
          <p:cNvSpPr>
            <a:spLocks noGrp="1" noChangeArrowheads="1"/>
          </p:cNvSpPr>
          <p:nvPr>
            <p:ph type="body" idx="1"/>
          </p:nvPr>
        </p:nvSpPr>
        <p:spPr/>
        <p:txBody>
          <a:bodyPr/>
          <a:lstStyle/>
          <a:p>
            <a:r>
              <a:rPr lang="en-US" altLang="en-US"/>
              <a:t>Figure: </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DE4976B5-1E05-4AA7-90E4-8F2B8D7CDDEB}"/>
              </a:ext>
            </a:extLst>
          </p:cNvPr>
          <p:cNvSpPr>
            <a:spLocks noGrp="1" noChangeArrowheads="1"/>
          </p:cNvSpPr>
          <p:nvPr>
            <p:ph type="sldNum" sz="quarter" idx="5"/>
          </p:nvPr>
        </p:nvSpPr>
        <p:spPr>
          <a:ln/>
        </p:spPr>
        <p:txBody>
          <a:bodyPr/>
          <a:lstStyle/>
          <a:p>
            <a:fld id="{E88BFF58-FD19-4B35-B008-4BF47FD3788A}" type="slidenum">
              <a:rPr lang="en-US" altLang="en-US"/>
              <a:pPr/>
              <a:t>19</a:t>
            </a:fld>
            <a:endParaRPr lang="en-US" altLang="en-US"/>
          </a:p>
        </p:txBody>
      </p:sp>
      <p:sp>
        <p:nvSpPr>
          <p:cNvPr id="332802" name="Rectangle 2">
            <a:extLst>
              <a:ext uri="{FF2B5EF4-FFF2-40B4-BE49-F238E27FC236}">
                <a16:creationId xmlns:a16="http://schemas.microsoft.com/office/drawing/2014/main" id="{C317861B-F77B-48B9-9916-A3C8C3E53F96}"/>
              </a:ext>
            </a:extLst>
          </p:cNvPr>
          <p:cNvSpPr>
            <a:spLocks noGrp="1" noRot="1" noChangeAspect="1" noChangeArrowheads="1" noTextEdit="1"/>
          </p:cNvSpPr>
          <p:nvPr>
            <p:ph type="sldImg"/>
          </p:nvPr>
        </p:nvSpPr>
        <p:spPr>
          <a:ln/>
        </p:spPr>
      </p:sp>
      <p:sp>
        <p:nvSpPr>
          <p:cNvPr id="332803" name="Rectangle 3">
            <a:extLst>
              <a:ext uri="{FF2B5EF4-FFF2-40B4-BE49-F238E27FC236}">
                <a16:creationId xmlns:a16="http://schemas.microsoft.com/office/drawing/2014/main" id="{96C691FE-94CC-412E-BC6B-6513FC155CB6}"/>
              </a:ext>
            </a:extLst>
          </p:cNvPr>
          <p:cNvSpPr>
            <a:spLocks noGrp="1" noChangeArrowheads="1"/>
          </p:cNvSpPr>
          <p:nvPr>
            <p:ph type="body" idx="1"/>
          </p:nvPr>
        </p:nvSpPr>
        <p:spPr/>
        <p:txBody>
          <a:bodyPr/>
          <a:lstStyle/>
          <a:p>
            <a:r>
              <a:rPr lang="en-US" altLang="en-US"/>
              <a:t>Figure: </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F6A0634A-44E2-4F14-9B29-358E00EAA9E2}"/>
              </a:ext>
            </a:extLst>
          </p:cNvPr>
          <p:cNvSpPr>
            <a:spLocks noGrp="1" noChangeArrowheads="1"/>
          </p:cNvSpPr>
          <p:nvPr>
            <p:ph type="sldNum" sz="quarter" idx="5"/>
          </p:nvPr>
        </p:nvSpPr>
        <p:spPr>
          <a:ln/>
        </p:spPr>
        <p:txBody>
          <a:bodyPr/>
          <a:lstStyle/>
          <a:p>
            <a:fld id="{29B1DDC9-07A9-4C3D-91DD-47EDA57435C0}" type="slidenum">
              <a:rPr lang="en-US" altLang="en-US"/>
              <a:pPr/>
              <a:t>21</a:t>
            </a:fld>
            <a:endParaRPr lang="en-US" altLang="en-US"/>
          </a:p>
        </p:txBody>
      </p:sp>
      <p:sp>
        <p:nvSpPr>
          <p:cNvPr id="334850" name="Rectangle 2">
            <a:extLst>
              <a:ext uri="{FF2B5EF4-FFF2-40B4-BE49-F238E27FC236}">
                <a16:creationId xmlns:a16="http://schemas.microsoft.com/office/drawing/2014/main" id="{9833E1B2-1702-4CED-ABA9-5FFB4C50510B}"/>
              </a:ext>
            </a:extLst>
          </p:cNvPr>
          <p:cNvSpPr>
            <a:spLocks noGrp="1" noRot="1" noChangeAspect="1" noChangeArrowheads="1" noTextEdit="1"/>
          </p:cNvSpPr>
          <p:nvPr>
            <p:ph type="sldImg"/>
          </p:nvPr>
        </p:nvSpPr>
        <p:spPr>
          <a:ln/>
        </p:spPr>
      </p:sp>
      <p:sp>
        <p:nvSpPr>
          <p:cNvPr id="334851" name="Rectangle 3">
            <a:extLst>
              <a:ext uri="{FF2B5EF4-FFF2-40B4-BE49-F238E27FC236}">
                <a16:creationId xmlns:a16="http://schemas.microsoft.com/office/drawing/2014/main" id="{BAE015C4-E739-438C-BE34-10E840401572}"/>
              </a:ext>
            </a:extLst>
          </p:cNvPr>
          <p:cNvSpPr>
            <a:spLocks noGrp="1" noChangeArrowheads="1"/>
          </p:cNvSpPr>
          <p:nvPr>
            <p:ph type="body" idx="1"/>
          </p:nvPr>
        </p:nvSpPr>
        <p:spPr/>
        <p:txBody>
          <a:bodyPr/>
          <a:lstStyle/>
          <a:p>
            <a:r>
              <a:rPr lang="en-US" altLang="en-US"/>
              <a:t>Figure: </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A8AFD699-B67B-43B6-811A-D4714A62701B}"/>
              </a:ext>
            </a:extLst>
          </p:cNvPr>
          <p:cNvSpPr>
            <a:spLocks noGrp="1" noChangeArrowheads="1"/>
          </p:cNvSpPr>
          <p:nvPr>
            <p:ph type="sldNum" sz="quarter" idx="5"/>
          </p:nvPr>
        </p:nvSpPr>
        <p:spPr>
          <a:ln/>
        </p:spPr>
        <p:txBody>
          <a:bodyPr/>
          <a:lstStyle/>
          <a:p>
            <a:fld id="{EB1CB96F-F53C-4520-81BB-6750FA098EFD}" type="slidenum">
              <a:rPr lang="en-US" altLang="en-US"/>
              <a:pPr/>
              <a:t>23</a:t>
            </a:fld>
            <a:endParaRPr lang="en-US" altLang="en-US"/>
          </a:p>
        </p:txBody>
      </p:sp>
      <p:sp>
        <p:nvSpPr>
          <p:cNvPr id="336898" name="Rectangle 2">
            <a:extLst>
              <a:ext uri="{FF2B5EF4-FFF2-40B4-BE49-F238E27FC236}">
                <a16:creationId xmlns:a16="http://schemas.microsoft.com/office/drawing/2014/main" id="{B6008555-D474-46FD-8EC0-FD759DB7EB00}"/>
              </a:ext>
            </a:extLst>
          </p:cNvPr>
          <p:cNvSpPr>
            <a:spLocks noGrp="1" noRot="1" noChangeAspect="1" noChangeArrowheads="1" noTextEdit="1"/>
          </p:cNvSpPr>
          <p:nvPr>
            <p:ph type="sldImg"/>
          </p:nvPr>
        </p:nvSpPr>
        <p:spPr>
          <a:ln/>
        </p:spPr>
      </p:sp>
      <p:sp>
        <p:nvSpPr>
          <p:cNvPr id="336899" name="Rectangle 3">
            <a:extLst>
              <a:ext uri="{FF2B5EF4-FFF2-40B4-BE49-F238E27FC236}">
                <a16:creationId xmlns:a16="http://schemas.microsoft.com/office/drawing/2014/main" id="{BA1A58A8-677D-4C74-A6E5-F02F73740BEB}"/>
              </a:ext>
            </a:extLst>
          </p:cNvPr>
          <p:cNvSpPr>
            <a:spLocks noGrp="1" noChangeArrowheads="1"/>
          </p:cNvSpPr>
          <p:nvPr>
            <p:ph type="body" idx="1"/>
          </p:nvPr>
        </p:nvSpPr>
        <p:spPr/>
        <p:txBody>
          <a:bodyPr/>
          <a:lstStyle/>
          <a:p>
            <a:r>
              <a:rPr lang="en-US" altLang="en-US"/>
              <a:t>Figure: </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BF2C3DCD-AFA1-4456-BC0C-7D146343F042}"/>
              </a:ext>
            </a:extLst>
          </p:cNvPr>
          <p:cNvSpPr>
            <a:spLocks noGrp="1" noChangeArrowheads="1"/>
          </p:cNvSpPr>
          <p:nvPr>
            <p:ph type="sldNum" sz="quarter" idx="5"/>
          </p:nvPr>
        </p:nvSpPr>
        <p:spPr>
          <a:ln/>
        </p:spPr>
        <p:txBody>
          <a:bodyPr/>
          <a:lstStyle/>
          <a:p>
            <a:fld id="{9797DA4F-EF9A-4BDD-953D-11665E3941EC}" type="slidenum">
              <a:rPr lang="en-US" altLang="en-US"/>
              <a:pPr/>
              <a:t>27</a:t>
            </a:fld>
            <a:endParaRPr lang="en-US" altLang="en-US"/>
          </a:p>
        </p:txBody>
      </p:sp>
      <p:sp>
        <p:nvSpPr>
          <p:cNvPr id="338946" name="Rectangle 2">
            <a:extLst>
              <a:ext uri="{FF2B5EF4-FFF2-40B4-BE49-F238E27FC236}">
                <a16:creationId xmlns:a16="http://schemas.microsoft.com/office/drawing/2014/main" id="{D1EBFA6D-5063-4D68-B7A3-732371708203}"/>
              </a:ext>
            </a:extLst>
          </p:cNvPr>
          <p:cNvSpPr>
            <a:spLocks noGrp="1" noRot="1" noChangeAspect="1" noChangeArrowheads="1" noTextEdit="1"/>
          </p:cNvSpPr>
          <p:nvPr>
            <p:ph type="sldImg"/>
          </p:nvPr>
        </p:nvSpPr>
        <p:spPr>
          <a:ln/>
        </p:spPr>
      </p:sp>
      <p:sp>
        <p:nvSpPr>
          <p:cNvPr id="338947" name="Rectangle 3">
            <a:extLst>
              <a:ext uri="{FF2B5EF4-FFF2-40B4-BE49-F238E27FC236}">
                <a16:creationId xmlns:a16="http://schemas.microsoft.com/office/drawing/2014/main" id="{91FCB9CB-22B4-46D6-A2C4-0705A435869F}"/>
              </a:ext>
            </a:extLst>
          </p:cNvPr>
          <p:cNvSpPr>
            <a:spLocks noGrp="1" noChangeArrowheads="1"/>
          </p:cNvSpPr>
          <p:nvPr>
            <p:ph type="body" idx="1"/>
          </p:nvPr>
        </p:nvSpPr>
        <p:spPr/>
        <p:txBody>
          <a:bodyPr/>
          <a:lstStyle/>
          <a:p>
            <a:r>
              <a:rPr lang="en-US" altLang="en-US"/>
              <a:t>Figure: </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7239DC78-0C81-403B-A342-5F397186768F}"/>
              </a:ext>
            </a:extLst>
          </p:cNvPr>
          <p:cNvSpPr>
            <a:spLocks noGrp="1" noChangeArrowheads="1"/>
          </p:cNvSpPr>
          <p:nvPr>
            <p:ph type="sldNum" sz="quarter" idx="5"/>
          </p:nvPr>
        </p:nvSpPr>
        <p:spPr>
          <a:ln/>
        </p:spPr>
        <p:txBody>
          <a:bodyPr/>
          <a:lstStyle/>
          <a:p>
            <a:fld id="{2202226C-1BDB-4E1B-8E67-CADD4F5F4E39}" type="slidenum">
              <a:rPr lang="en-US" altLang="en-US"/>
              <a:pPr/>
              <a:t>28</a:t>
            </a:fld>
            <a:endParaRPr lang="en-US" altLang="en-US"/>
          </a:p>
        </p:txBody>
      </p:sp>
      <p:sp>
        <p:nvSpPr>
          <p:cNvPr id="340994" name="Rectangle 2">
            <a:extLst>
              <a:ext uri="{FF2B5EF4-FFF2-40B4-BE49-F238E27FC236}">
                <a16:creationId xmlns:a16="http://schemas.microsoft.com/office/drawing/2014/main" id="{012067BC-3BA9-4FBF-B0E1-7055184D79F5}"/>
              </a:ext>
            </a:extLst>
          </p:cNvPr>
          <p:cNvSpPr>
            <a:spLocks noGrp="1" noRot="1" noChangeAspect="1" noChangeArrowheads="1" noTextEdit="1"/>
          </p:cNvSpPr>
          <p:nvPr>
            <p:ph type="sldImg"/>
          </p:nvPr>
        </p:nvSpPr>
        <p:spPr>
          <a:ln/>
        </p:spPr>
      </p:sp>
      <p:sp>
        <p:nvSpPr>
          <p:cNvPr id="340995" name="Rectangle 3">
            <a:extLst>
              <a:ext uri="{FF2B5EF4-FFF2-40B4-BE49-F238E27FC236}">
                <a16:creationId xmlns:a16="http://schemas.microsoft.com/office/drawing/2014/main" id="{751A6F3D-52D4-421C-9853-6E6F67B33ADC}"/>
              </a:ext>
            </a:extLst>
          </p:cNvPr>
          <p:cNvSpPr>
            <a:spLocks noGrp="1" noChangeArrowheads="1"/>
          </p:cNvSpPr>
          <p:nvPr>
            <p:ph type="body" idx="1"/>
          </p:nvPr>
        </p:nvSpPr>
        <p:spPr/>
        <p:txBody>
          <a:bodyPr/>
          <a:lstStyle/>
          <a:p>
            <a:r>
              <a:rPr lang="en-US" altLang="en-US"/>
              <a:t>Figure: </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73763218-F0F6-49FE-8E0F-21E2F190EADB}"/>
              </a:ext>
            </a:extLst>
          </p:cNvPr>
          <p:cNvSpPr>
            <a:spLocks noGrp="1" noChangeArrowheads="1"/>
          </p:cNvSpPr>
          <p:nvPr>
            <p:ph type="sldNum" sz="quarter" idx="5"/>
          </p:nvPr>
        </p:nvSpPr>
        <p:spPr>
          <a:ln/>
        </p:spPr>
        <p:txBody>
          <a:bodyPr/>
          <a:lstStyle/>
          <a:p>
            <a:fld id="{1935152C-AD66-417C-80DF-E304C7B3F6C8}" type="slidenum">
              <a:rPr lang="en-US" altLang="en-US"/>
              <a:pPr/>
              <a:t>29</a:t>
            </a:fld>
            <a:endParaRPr lang="en-US" altLang="en-US"/>
          </a:p>
        </p:txBody>
      </p:sp>
      <p:sp>
        <p:nvSpPr>
          <p:cNvPr id="343042" name="Rectangle 2">
            <a:extLst>
              <a:ext uri="{FF2B5EF4-FFF2-40B4-BE49-F238E27FC236}">
                <a16:creationId xmlns:a16="http://schemas.microsoft.com/office/drawing/2014/main" id="{C9CB2B81-B1B8-4C48-BA91-D02E7EB37F1D}"/>
              </a:ext>
            </a:extLst>
          </p:cNvPr>
          <p:cNvSpPr>
            <a:spLocks noGrp="1" noRot="1" noChangeAspect="1" noChangeArrowheads="1" noTextEdit="1"/>
          </p:cNvSpPr>
          <p:nvPr>
            <p:ph type="sldImg"/>
          </p:nvPr>
        </p:nvSpPr>
        <p:spPr>
          <a:ln/>
        </p:spPr>
      </p:sp>
      <p:sp>
        <p:nvSpPr>
          <p:cNvPr id="343043" name="Rectangle 3">
            <a:extLst>
              <a:ext uri="{FF2B5EF4-FFF2-40B4-BE49-F238E27FC236}">
                <a16:creationId xmlns:a16="http://schemas.microsoft.com/office/drawing/2014/main" id="{0C8F7F1E-D7AB-4AF8-BF2A-7ACED7FD0627}"/>
              </a:ext>
            </a:extLst>
          </p:cNvPr>
          <p:cNvSpPr>
            <a:spLocks noGrp="1" noChangeArrowheads="1"/>
          </p:cNvSpPr>
          <p:nvPr>
            <p:ph type="body" idx="1"/>
          </p:nvPr>
        </p:nvSpPr>
        <p:spPr/>
        <p:txBody>
          <a:bodyPr/>
          <a:lstStyle/>
          <a:p>
            <a:r>
              <a:rPr lang="en-US" altLang="en-US"/>
              <a:t>Figure: </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4F216691-C773-4540-B5CF-A1A467C37343}"/>
              </a:ext>
            </a:extLst>
          </p:cNvPr>
          <p:cNvSpPr>
            <a:spLocks noGrp="1" noChangeArrowheads="1"/>
          </p:cNvSpPr>
          <p:nvPr>
            <p:ph type="sldNum" sz="quarter" idx="5"/>
          </p:nvPr>
        </p:nvSpPr>
        <p:spPr>
          <a:ln/>
        </p:spPr>
        <p:txBody>
          <a:bodyPr/>
          <a:lstStyle/>
          <a:p>
            <a:fld id="{FEEB93E5-B589-4466-A20C-1F016099F5F7}" type="slidenum">
              <a:rPr lang="en-US" altLang="en-US"/>
              <a:pPr/>
              <a:t>31</a:t>
            </a:fld>
            <a:endParaRPr lang="en-US" altLang="en-US"/>
          </a:p>
        </p:txBody>
      </p:sp>
      <p:sp>
        <p:nvSpPr>
          <p:cNvPr id="345090" name="Rectangle 2">
            <a:extLst>
              <a:ext uri="{FF2B5EF4-FFF2-40B4-BE49-F238E27FC236}">
                <a16:creationId xmlns:a16="http://schemas.microsoft.com/office/drawing/2014/main" id="{D899A665-5D96-4303-8D58-0B73B3524B15}"/>
              </a:ext>
            </a:extLst>
          </p:cNvPr>
          <p:cNvSpPr>
            <a:spLocks noGrp="1" noRot="1" noChangeAspect="1" noChangeArrowheads="1" noTextEdit="1"/>
          </p:cNvSpPr>
          <p:nvPr>
            <p:ph type="sldImg"/>
          </p:nvPr>
        </p:nvSpPr>
        <p:spPr>
          <a:ln/>
        </p:spPr>
      </p:sp>
      <p:sp>
        <p:nvSpPr>
          <p:cNvPr id="345091" name="Rectangle 3">
            <a:extLst>
              <a:ext uri="{FF2B5EF4-FFF2-40B4-BE49-F238E27FC236}">
                <a16:creationId xmlns:a16="http://schemas.microsoft.com/office/drawing/2014/main" id="{5A4D4187-BE81-498B-B1DC-AC0552261A51}"/>
              </a:ext>
            </a:extLst>
          </p:cNvPr>
          <p:cNvSpPr>
            <a:spLocks noGrp="1" noChangeArrowheads="1"/>
          </p:cNvSpPr>
          <p:nvPr>
            <p:ph type="body" idx="1"/>
          </p:nvPr>
        </p:nvSpPr>
        <p:spPr/>
        <p:txBody>
          <a:bodyPr/>
          <a:lstStyle/>
          <a:p>
            <a:r>
              <a:rPr lang="en-US" altLang="en-US"/>
              <a:t>Figure: </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9832B1F4-D5F9-42F7-86FF-E87B82EA023E}"/>
              </a:ext>
            </a:extLst>
          </p:cNvPr>
          <p:cNvSpPr>
            <a:spLocks noGrp="1" noChangeArrowheads="1"/>
          </p:cNvSpPr>
          <p:nvPr>
            <p:ph type="sldNum" sz="quarter" idx="5"/>
          </p:nvPr>
        </p:nvSpPr>
        <p:spPr>
          <a:ln/>
        </p:spPr>
        <p:txBody>
          <a:bodyPr/>
          <a:lstStyle/>
          <a:p>
            <a:fld id="{69D34D57-A4B9-45A8-ABFD-3C775CFA12B9}" type="slidenum">
              <a:rPr lang="en-US" altLang="en-US"/>
              <a:pPr/>
              <a:t>32</a:t>
            </a:fld>
            <a:endParaRPr lang="en-US" altLang="en-US"/>
          </a:p>
        </p:txBody>
      </p:sp>
      <p:sp>
        <p:nvSpPr>
          <p:cNvPr id="347138" name="Rectangle 2">
            <a:extLst>
              <a:ext uri="{FF2B5EF4-FFF2-40B4-BE49-F238E27FC236}">
                <a16:creationId xmlns:a16="http://schemas.microsoft.com/office/drawing/2014/main" id="{73282064-ED4B-4761-BAE9-9C81585CFF5C}"/>
              </a:ext>
            </a:extLst>
          </p:cNvPr>
          <p:cNvSpPr>
            <a:spLocks noGrp="1" noRot="1" noChangeAspect="1" noChangeArrowheads="1" noTextEdit="1"/>
          </p:cNvSpPr>
          <p:nvPr>
            <p:ph type="sldImg"/>
          </p:nvPr>
        </p:nvSpPr>
        <p:spPr>
          <a:ln/>
        </p:spPr>
      </p:sp>
      <p:sp>
        <p:nvSpPr>
          <p:cNvPr id="347139" name="Rectangle 3">
            <a:extLst>
              <a:ext uri="{FF2B5EF4-FFF2-40B4-BE49-F238E27FC236}">
                <a16:creationId xmlns:a16="http://schemas.microsoft.com/office/drawing/2014/main" id="{F7B746A4-BC5C-47EF-9A92-BB551BEC6AC3}"/>
              </a:ext>
            </a:extLst>
          </p:cNvPr>
          <p:cNvSpPr>
            <a:spLocks noGrp="1" noChangeArrowheads="1"/>
          </p:cNvSpPr>
          <p:nvPr>
            <p:ph type="body" idx="1"/>
          </p:nvPr>
        </p:nvSpPr>
        <p:spPr/>
        <p:txBody>
          <a:bodyPr/>
          <a:lstStyle/>
          <a:p>
            <a:r>
              <a:rPr lang="en-US" altLang="en-US"/>
              <a:t>Figure: </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354A1238-278B-48AB-89DE-2BD54BD789F9}"/>
              </a:ext>
            </a:extLst>
          </p:cNvPr>
          <p:cNvSpPr>
            <a:spLocks noGrp="1" noChangeArrowheads="1"/>
          </p:cNvSpPr>
          <p:nvPr>
            <p:ph type="sldNum" sz="quarter" idx="5"/>
          </p:nvPr>
        </p:nvSpPr>
        <p:spPr>
          <a:ln/>
        </p:spPr>
        <p:txBody>
          <a:bodyPr/>
          <a:lstStyle/>
          <a:p>
            <a:fld id="{BA59A17D-AF51-4DE9-A11C-E18D6289BBFE}" type="slidenum">
              <a:rPr lang="en-US" altLang="en-US"/>
              <a:pPr/>
              <a:t>4</a:t>
            </a:fld>
            <a:endParaRPr lang="en-US" altLang="en-US"/>
          </a:p>
        </p:txBody>
      </p:sp>
      <p:sp>
        <p:nvSpPr>
          <p:cNvPr id="314370" name="Rectangle 2">
            <a:extLst>
              <a:ext uri="{FF2B5EF4-FFF2-40B4-BE49-F238E27FC236}">
                <a16:creationId xmlns:a16="http://schemas.microsoft.com/office/drawing/2014/main" id="{A5D0ED92-84AA-4612-B4D5-092A8FA5B4DF}"/>
              </a:ext>
            </a:extLst>
          </p:cNvPr>
          <p:cNvSpPr>
            <a:spLocks noGrp="1" noRot="1" noChangeAspect="1" noChangeArrowheads="1" noTextEdit="1"/>
          </p:cNvSpPr>
          <p:nvPr>
            <p:ph type="sldImg"/>
          </p:nvPr>
        </p:nvSpPr>
        <p:spPr>
          <a:ln/>
        </p:spPr>
      </p:sp>
      <p:sp>
        <p:nvSpPr>
          <p:cNvPr id="314371" name="Rectangle 3">
            <a:extLst>
              <a:ext uri="{FF2B5EF4-FFF2-40B4-BE49-F238E27FC236}">
                <a16:creationId xmlns:a16="http://schemas.microsoft.com/office/drawing/2014/main" id="{8F9B7211-A03C-48A1-9BCD-3255A2F3F35C}"/>
              </a:ext>
            </a:extLst>
          </p:cNvPr>
          <p:cNvSpPr>
            <a:spLocks noGrp="1" noChangeArrowheads="1"/>
          </p:cNvSpPr>
          <p:nvPr>
            <p:ph type="body" idx="1"/>
          </p:nvPr>
        </p:nvSpPr>
        <p:spPr/>
        <p:txBody>
          <a:bodyPr/>
          <a:lstStyle/>
          <a:p>
            <a:r>
              <a:rPr lang="en-US" altLang="en-US"/>
              <a:t>Figure: </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179C9DA6-2662-4F46-948C-4CBC3C5B051C}"/>
              </a:ext>
            </a:extLst>
          </p:cNvPr>
          <p:cNvSpPr>
            <a:spLocks noGrp="1" noChangeArrowheads="1"/>
          </p:cNvSpPr>
          <p:nvPr>
            <p:ph type="sldNum" sz="quarter" idx="5"/>
          </p:nvPr>
        </p:nvSpPr>
        <p:spPr>
          <a:ln/>
        </p:spPr>
        <p:txBody>
          <a:bodyPr/>
          <a:lstStyle/>
          <a:p>
            <a:fld id="{107AF59A-868D-42DE-9757-DBB1D6F05150}" type="slidenum">
              <a:rPr lang="en-US" altLang="en-US"/>
              <a:pPr/>
              <a:t>33</a:t>
            </a:fld>
            <a:endParaRPr lang="en-US" altLang="en-US"/>
          </a:p>
        </p:txBody>
      </p:sp>
      <p:sp>
        <p:nvSpPr>
          <p:cNvPr id="349186" name="Rectangle 2">
            <a:extLst>
              <a:ext uri="{FF2B5EF4-FFF2-40B4-BE49-F238E27FC236}">
                <a16:creationId xmlns:a16="http://schemas.microsoft.com/office/drawing/2014/main" id="{977B9502-E61B-4BF3-84E3-E9628769481C}"/>
              </a:ext>
            </a:extLst>
          </p:cNvPr>
          <p:cNvSpPr>
            <a:spLocks noGrp="1" noRot="1" noChangeAspect="1" noChangeArrowheads="1" noTextEdit="1"/>
          </p:cNvSpPr>
          <p:nvPr>
            <p:ph type="sldImg"/>
          </p:nvPr>
        </p:nvSpPr>
        <p:spPr>
          <a:ln/>
        </p:spPr>
      </p:sp>
      <p:sp>
        <p:nvSpPr>
          <p:cNvPr id="349187" name="Rectangle 3">
            <a:extLst>
              <a:ext uri="{FF2B5EF4-FFF2-40B4-BE49-F238E27FC236}">
                <a16:creationId xmlns:a16="http://schemas.microsoft.com/office/drawing/2014/main" id="{545DE826-288B-4C33-A06D-D5B07EFC499C}"/>
              </a:ext>
            </a:extLst>
          </p:cNvPr>
          <p:cNvSpPr>
            <a:spLocks noGrp="1" noChangeArrowheads="1"/>
          </p:cNvSpPr>
          <p:nvPr>
            <p:ph type="body" idx="1"/>
          </p:nvPr>
        </p:nvSpPr>
        <p:spPr/>
        <p:txBody>
          <a:bodyPr/>
          <a:lstStyle/>
          <a:p>
            <a:r>
              <a:rPr lang="en-US" altLang="en-US"/>
              <a:t>Figure: </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874B29DE-B2FE-4357-A824-B04F24A2BF83}"/>
              </a:ext>
            </a:extLst>
          </p:cNvPr>
          <p:cNvSpPr>
            <a:spLocks noGrp="1" noChangeArrowheads="1"/>
          </p:cNvSpPr>
          <p:nvPr>
            <p:ph type="sldNum" sz="quarter" idx="5"/>
          </p:nvPr>
        </p:nvSpPr>
        <p:spPr>
          <a:ln/>
        </p:spPr>
        <p:txBody>
          <a:bodyPr/>
          <a:lstStyle/>
          <a:p>
            <a:fld id="{55FA9729-B782-4B3D-8E05-45C8C5B39A88}" type="slidenum">
              <a:rPr lang="en-US" altLang="en-US"/>
              <a:pPr/>
              <a:t>34</a:t>
            </a:fld>
            <a:endParaRPr lang="en-US" altLang="en-US"/>
          </a:p>
        </p:txBody>
      </p:sp>
      <p:sp>
        <p:nvSpPr>
          <p:cNvPr id="351234" name="Rectangle 2">
            <a:extLst>
              <a:ext uri="{FF2B5EF4-FFF2-40B4-BE49-F238E27FC236}">
                <a16:creationId xmlns:a16="http://schemas.microsoft.com/office/drawing/2014/main" id="{A8B86C0D-AE7F-47DA-8972-DCF921CE3C5E}"/>
              </a:ext>
            </a:extLst>
          </p:cNvPr>
          <p:cNvSpPr>
            <a:spLocks noGrp="1" noRot="1" noChangeAspect="1" noChangeArrowheads="1" noTextEdit="1"/>
          </p:cNvSpPr>
          <p:nvPr>
            <p:ph type="sldImg"/>
          </p:nvPr>
        </p:nvSpPr>
        <p:spPr>
          <a:ln/>
        </p:spPr>
      </p:sp>
      <p:sp>
        <p:nvSpPr>
          <p:cNvPr id="351235" name="Rectangle 3">
            <a:extLst>
              <a:ext uri="{FF2B5EF4-FFF2-40B4-BE49-F238E27FC236}">
                <a16:creationId xmlns:a16="http://schemas.microsoft.com/office/drawing/2014/main" id="{84D41162-A126-47B6-965F-FD2C76BF6558}"/>
              </a:ext>
            </a:extLst>
          </p:cNvPr>
          <p:cNvSpPr>
            <a:spLocks noGrp="1" noChangeArrowheads="1"/>
          </p:cNvSpPr>
          <p:nvPr>
            <p:ph type="body" idx="1"/>
          </p:nvPr>
        </p:nvSpPr>
        <p:spPr/>
        <p:txBody>
          <a:bodyPr/>
          <a:lstStyle/>
          <a:p>
            <a:r>
              <a:rPr lang="en-US" altLang="en-US"/>
              <a:t>Figure: </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10D1A2C5-9F5C-426A-845C-9FEBF303FEA0}"/>
              </a:ext>
            </a:extLst>
          </p:cNvPr>
          <p:cNvSpPr>
            <a:spLocks noGrp="1" noChangeArrowheads="1"/>
          </p:cNvSpPr>
          <p:nvPr>
            <p:ph type="sldNum" sz="quarter" idx="5"/>
          </p:nvPr>
        </p:nvSpPr>
        <p:spPr>
          <a:ln/>
        </p:spPr>
        <p:txBody>
          <a:bodyPr/>
          <a:lstStyle/>
          <a:p>
            <a:fld id="{C70F0913-78F6-4357-9FD9-31B0CE6564BA}" type="slidenum">
              <a:rPr lang="en-US" altLang="en-US"/>
              <a:pPr/>
              <a:t>5</a:t>
            </a:fld>
            <a:endParaRPr lang="en-US" altLang="en-US"/>
          </a:p>
        </p:txBody>
      </p:sp>
      <p:sp>
        <p:nvSpPr>
          <p:cNvPr id="316418" name="Rectangle 2">
            <a:extLst>
              <a:ext uri="{FF2B5EF4-FFF2-40B4-BE49-F238E27FC236}">
                <a16:creationId xmlns:a16="http://schemas.microsoft.com/office/drawing/2014/main" id="{8884E7E5-45B1-46CA-8FDD-CF238D3D88D4}"/>
              </a:ext>
            </a:extLst>
          </p:cNvPr>
          <p:cNvSpPr>
            <a:spLocks noGrp="1" noRot="1" noChangeAspect="1" noChangeArrowheads="1" noTextEdit="1"/>
          </p:cNvSpPr>
          <p:nvPr>
            <p:ph type="sldImg"/>
          </p:nvPr>
        </p:nvSpPr>
        <p:spPr>
          <a:ln/>
        </p:spPr>
      </p:sp>
      <p:sp>
        <p:nvSpPr>
          <p:cNvPr id="316419" name="Rectangle 3">
            <a:extLst>
              <a:ext uri="{FF2B5EF4-FFF2-40B4-BE49-F238E27FC236}">
                <a16:creationId xmlns:a16="http://schemas.microsoft.com/office/drawing/2014/main" id="{68E51FEB-34F2-4DBD-BBF6-E31CACE08F20}"/>
              </a:ext>
            </a:extLst>
          </p:cNvPr>
          <p:cNvSpPr>
            <a:spLocks noGrp="1" noChangeArrowheads="1"/>
          </p:cNvSpPr>
          <p:nvPr>
            <p:ph type="body" idx="1"/>
          </p:nvPr>
        </p:nvSpPr>
        <p:spPr/>
        <p:txBody>
          <a:bodyPr/>
          <a:lstStyle/>
          <a:p>
            <a:r>
              <a:rPr lang="en-US" altLang="en-US"/>
              <a:t>Figure: </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0369584B-BF7C-4B78-B15D-AF1E77A7059E}"/>
              </a:ext>
            </a:extLst>
          </p:cNvPr>
          <p:cNvSpPr>
            <a:spLocks noGrp="1" noChangeArrowheads="1"/>
          </p:cNvSpPr>
          <p:nvPr>
            <p:ph type="sldNum" sz="quarter" idx="5"/>
          </p:nvPr>
        </p:nvSpPr>
        <p:spPr>
          <a:ln/>
        </p:spPr>
        <p:txBody>
          <a:bodyPr/>
          <a:lstStyle/>
          <a:p>
            <a:fld id="{4E1BB5E1-D8D9-4BE7-9319-75CE60E2C5E4}" type="slidenum">
              <a:rPr lang="en-US" altLang="en-US"/>
              <a:pPr/>
              <a:t>6</a:t>
            </a:fld>
            <a:endParaRPr lang="en-US" altLang="en-US"/>
          </a:p>
        </p:txBody>
      </p:sp>
      <p:sp>
        <p:nvSpPr>
          <p:cNvPr id="318466" name="Rectangle 2">
            <a:extLst>
              <a:ext uri="{FF2B5EF4-FFF2-40B4-BE49-F238E27FC236}">
                <a16:creationId xmlns:a16="http://schemas.microsoft.com/office/drawing/2014/main" id="{64C2611D-79D3-4EFE-9703-5E4A8AC931C5}"/>
              </a:ext>
            </a:extLst>
          </p:cNvPr>
          <p:cNvSpPr>
            <a:spLocks noGrp="1" noRot="1" noChangeAspect="1" noChangeArrowheads="1" noTextEdit="1"/>
          </p:cNvSpPr>
          <p:nvPr>
            <p:ph type="sldImg"/>
          </p:nvPr>
        </p:nvSpPr>
        <p:spPr>
          <a:ln/>
        </p:spPr>
      </p:sp>
      <p:sp>
        <p:nvSpPr>
          <p:cNvPr id="318467" name="Rectangle 3">
            <a:extLst>
              <a:ext uri="{FF2B5EF4-FFF2-40B4-BE49-F238E27FC236}">
                <a16:creationId xmlns:a16="http://schemas.microsoft.com/office/drawing/2014/main" id="{938F47DE-2077-48E2-82E9-E3CCB9B5A7B3}"/>
              </a:ext>
            </a:extLst>
          </p:cNvPr>
          <p:cNvSpPr>
            <a:spLocks noGrp="1" noChangeArrowheads="1"/>
          </p:cNvSpPr>
          <p:nvPr>
            <p:ph type="body" idx="1"/>
          </p:nvPr>
        </p:nvSpPr>
        <p:spPr/>
        <p:txBody>
          <a:bodyPr/>
          <a:lstStyle/>
          <a:p>
            <a:r>
              <a:rPr lang="en-US" altLang="en-US"/>
              <a:t>Figure: </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94ADBB90-2628-43B2-878B-382F0E1C08CF}"/>
              </a:ext>
            </a:extLst>
          </p:cNvPr>
          <p:cNvSpPr>
            <a:spLocks noGrp="1" noChangeArrowheads="1"/>
          </p:cNvSpPr>
          <p:nvPr>
            <p:ph type="sldNum" sz="quarter" idx="5"/>
          </p:nvPr>
        </p:nvSpPr>
        <p:spPr>
          <a:ln/>
        </p:spPr>
        <p:txBody>
          <a:bodyPr/>
          <a:lstStyle/>
          <a:p>
            <a:fld id="{2B14781E-AF18-4FCC-9A90-0AF630BA32E2}" type="slidenum">
              <a:rPr lang="en-US" altLang="en-US"/>
              <a:pPr/>
              <a:t>7</a:t>
            </a:fld>
            <a:endParaRPr lang="en-US" altLang="en-US"/>
          </a:p>
        </p:txBody>
      </p:sp>
      <p:sp>
        <p:nvSpPr>
          <p:cNvPr id="320514" name="Rectangle 2">
            <a:extLst>
              <a:ext uri="{FF2B5EF4-FFF2-40B4-BE49-F238E27FC236}">
                <a16:creationId xmlns:a16="http://schemas.microsoft.com/office/drawing/2014/main" id="{07E5BA1F-F8B0-4AE6-91DD-3FF5408EEBF6}"/>
              </a:ext>
            </a:extLst>
          </p:cNvPr>
          <p:cNvSpPr>
            <a:spLocks noGrp="1" noRot="1" noChangeAspect="1" noChangeArrowheads="1" noTextEdit="1"/>
          </p:cNvSpPr>
          <p:nvPr>
            <p:ph type="sldImg"/>
          </p:nvPr>
        </p:nvSpPr>
        <p:spPr>
          <a:ln/>
        </p:spPr>
      </p:sp>
      <p:sp>
        <p:nvSpPr>
          <p:cNvPr id="320515" name="Rectangle 3">
            <a:extLst>
              <a:ext uri="{FF2B5EF4-FFF2-40B4-BE49-F238E27FC236}">
                <a16:creationId xmlns:a16="http://schemas.microsoft.com/office/drawing/2014/main" id="{44A656AF-864F-4D45-A206-3018E727BF49}"/>
              </a:ext>
            </a:extLst>
          </p:cNvPr>
          <p:cNvSpPr>
            <a:spLocks noGrp="1" noChangeArrowheads="1"/>
          </p:cNvSpPr>
          <p:nvPr>
            <p:ph type="body" idx="1"/>
          </p:nvPr>
        </p:nvSpPr>
        <p:spPr/>
        <p:txBody>
          <a:bodyPr/>
          <a:lstStyle/>
          <a:p>
            <a:r>
              <a:rPr lang="en-US" altLang="en-US"/>
              <a:t>Figure: </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94ADBB90-2628-43B2-878B-382F0E1C08CF}"/>
              </a:ext>
            </a:extLst>
          </p:cNvPr>
          <p:cNvSpPr>
            <a:spLocks noGrp="1" noChangeArrowheads="1"/>
          </p:cNvSpPr>
          <p:nvPr>
            <p:ph type="sldNum" sz="quarter" idx="5"/>
          </p:nvPr>
        </p:nvSpPr>
        <p:spPr>
          <a:ln/>
        </p:spPr>
        <p:txBody>
          <a:bodyPr/>
          <a:lstStyle/>
          <a:p>
            <a:fld id="{2B14781E-AF18-4FCC-9A90-0AF630BA32E2}" type="slidenum">
              <a:rPr lang="en-US" altLang="en-US"/>
              <a:pPr/>
              <a:t>8</a:t>
            </a:fld>
            <a:endParaRPr lang="en-US" altLang="en-US"/>
          </a:p>
        </p:txBody>
      </p:sp>
      <p:sp>
        <p:nvSpPr>
          <p:cNvPr id="320514" name="Rectangle 2">
            <a:extLst>
              <a:ext uri="{FF2B5EF4-FFF2-40B4-BE49-F238E27FC236}">
                <a16:creationId xmlns:a16="http://schemas.microsoft.com/office/drawing/2014/main" id="{07E5BA1F-F8B0-4AE6-91DD-3FF5408EEBF6}"/>
              </a:ext>
            </a:extLst>
          </p:cNvPr>
          <p:cNvSpPr>
            <a:spLocks noGrp="1" noRot="1" noChangeAspect="1" noChangeArrowheads="1" noTextEdit="1"/>
          </p:cNvSpPr>
          <p:nvPr>
            <p:ph type="sldImg"/>
          </p:nvPr>
        </p:nvSpPr>
        <p:spPr>
          <a:ln/>
        </p:spPr>
      </p:sp>
      <p:sp>
        <p:nvSpPr>
          <p:cNvPr id="320515" name="Rectangle 3">
            <a:extLst>
              <a:ext uri="{FF2B5EF4-FFF2-40B4-BE49-F238E27FC236}">
                <a16:creationId xmlns:a16="http://schemas.microsoft.com/office/drawing/2014/main" id="{44A656AF-864F-4D45-A206-3018E727BF49}"/>
              </a:ext>
            </a:extLst>
          </p:cNvPr>
          <p:cNvSpPr>
            <a:spLocks noGrp="1" noChangeArrowheads="1"/>
          </p:cNvSpPr>
          <p:nvPr>
            <p:ph type="body" idx="1"/>
          </p:nvPr>
        </p:nvSpPr>
        <p:spPr/>
        <p:txBody>
          <a:bodyPr/>
          <a:lstStyle/>
          <a:p>
            <a:r>
              <a:rPr lang="en-US" altLang="en-US"/>
              <a:t>Figure: </a:t>
            </a:r>
          </a:p>
        </p:txBody>
      </p:sp>
    </p:spTree>
    <p:extLst>
      <p:ext uri="{BB962C8B-B14F-4D97-AF65-F5344CB8AC3E}">
        <p14:creationId xmlns:p14="http://schemas.microsoft.com/office/powerpoint/2010/main" val="33694423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DB6103DC-C082-4C24-8D1B-870CB46799E8}"/>
              </a:ext>
            </a:extLst>
          </p:cNvPr>
          <p:cNvSpPr>
            <a:spLocks noGrp="1" noChangeArrowheads="1"/>
          </p:cNvSpPr>
          <p:nvPr>
            <p:ph type="sldNum" sz="quarter" idx="5"/>
          </p:nvPr>
        </p:nvSpPr>
        <p:spPr>
          <a:ln/>
        </p:spPr>
        <p:txBody>
          <a:bodyPr/>
          <a:lstStyle/>
          <a:p>
            <a:fld id="{0550CF69-E0AC-4BD7-ACB1-025F9D59C538}" type="slidenum">
              <a:rPr lang="en-US" altLang="en-US"/>
              <a:pPr/>
              <a:t>9</a:t>
            </a:fld>
            <a:endParaRPr lang="en-US" altLang="en-US"/>
          </a:p>
        </p:txBody>
      </p:sp>
      <p:sp>
        <p:nvSpPr>
          <p:cNvPr id="322562" name="Rectangle 2">
            <a:extLst>
              <a:ext uri="{FF2B5EF4-FFF2-40B4-BE49-F238E27FC236}">
                <a16:creationId xmlns:a16="http://schemas.microsoft.com/office/drawing/2014/main" id="{2ACB8869-57A9-45AD-B2CF-2A28DE9DEE95}"/>
              </a:ext>
            </a:extLst>
          </p:cNvPr>
          <p:cNvSpPr>
            <a:spLocks noGrp="1" noRot="1" noChangeAspect="1" noChangeArrowheads="1" noTextEdit="1"/>
          </p:cNvSpPr>
          <p:nvPr>
            <p:ph type="sldImg"/>
          </p:nvPr>
        </p:nvSpPr>
        <p:spPr>
          <a:ln/>
        </p:spPr>
      </p:sp>
      <p:sp>
        <p:nvSpPr>
          <p:cNvPr id="322563" name="Rectangle 3">
            <a:extLst>
              <a:ext uri="{FF2B5EF4-FFF2-40B4-BE49-F238E27FC236}">
                <a16:creationId xmlns:a16="http://schemas.microsoft.com/office/drawing/2014/main" id="{E83A55B4-6CE3-48AA-8976-36F981EF079C}"/>
              </a:ext>
            </a:extLst>
          </p:cNvPr>
          <p:cNvSpPr>
            <a:spLocks noGrp="1" noChangeArrowheads="1"/>
          </p:cNvSpPr>
          <p:nvPr>
            <p:ph type="body" idx="1"/>
          </p:nvPr>
        </p:nvSpPr>
        <p:spPr/>
        <p:txBody>
          <a:bodyPr/>
          <a:lstStyle/>
          <a:p>
            <a:r>
              <a:rPr lang="en-US" altLang="en-US"/>
              <a:t>Figure: </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9B3F27EE-A5D6-4483-AE3E-8802D59188F2}"/>
              </a:ext>
            </a:extLst>
          </p:cNvPr>
          <p:cNvSpPr>
            <a:spLocks noGrp="1" noChangeArrowheads="1"/>
          </p:cNvSpPr>
          <p:nvPr>
            <p:ph type="sldNum" sz="quarter" idx="5"/>
          </p:nvPr>
        </p:nvSpPr>
        <p:spPr>
          <a:ln/>
        </p:spPr>
        <p:txBody>
          <a:bodyPr/>
          <a:lstStyle/>
          <a:p>
            <a:fld id="{EBADB8B3-0A96-40E7-9732-30328AF72F6C}" type="slidenum">
              <a:rPr lang="en-US" altLang="en-US"/>
              <a:pPr/>
              <a:t>10</a:t>
            </a:fld>
            <a:endParaRPr lang="en-US" altLang="en-US"/>
          </a:p>
        </p:txBody>
      </p:sp>
      <p:sp>
        <p:nvSpPr>
          <p:cNvPr id="324610" name="Rectangle 2">
            <a:extLst>
              <a:ext uri="{FF2B5EF4-FFF2-40B4-BE49-F238E27FC236}">
                <a16:creationId xmlns:a16="http://schemas.microsoft.com/office/drawing/2014/main" id="{CBBC8CF7-42A4-4608-95CA-4D0AF854C020}"/>
              </a:ext>
            </a:extLst>
          </p:cNvPr>
          <p:cNvSpPr>
            <a:spLocks noGrp="1" noRot="1" noChangeAspect="1" noChangeArrowheads="1" noTextEdit="1"/>
          </p:cNvSpPr>
          <p:nvPr>
            <p:ph type="sldImg"/>
          </p:nvPr>
        </p:nvSpPr>
        <p:spPr>
          <a:ln/>
        </p:spPr>
      </p:sp>
      <p:sp>
        <p:nvSpPr>
          <p:cNvPr id="324611" name="Rectangle 3">
            <a:extLst>
              <a:ext uri="{FF2B5EF4-FFF2-40B4-BE49-F238E27FC236}">
                <a16:creationId xmlns:a16="http://schemas.microsoft.com/office/drawing/2014/main" id="{E0C5F75C-40C6-4D85-887B-CCE47F673DB8}"/>
              </a:ext>
            </a:extLst>
          </p:cNvPr>
          <p:cNvSpPr>
            <a:spLocks noGrp="1" noChangeArrowheads="1"/>
          </p:cNvSpPr>
          <p:nvPr>
            <p:ph type="body" idx="1"/>
          </p:nvPr>
        </p:nvSpPr>
        <p:spPr/>
        <p:txBody>
          <a:bodyPr/>
          <a:lstStyle/>
          <a:p>
            <a:r>
              <a:rPr lang="en-US" altLang="en-US"/>
              <a:t>Figure: </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6EE2B69C-F4E8-4911-AA58-025324DB3C2B}"/>
              </a:ext>
            </a:extLst>
          </p:cNvPr>
          <p:cNvSpPr>
            <a:spLocks noGrp="1" noChangeArrowheads="1"/>
          </p:cNvSpPr>
          <p:nvPr>
            <p:ph type="sldNum" sz="quarter" idx="5"/>
          </p:nvPr>
        </p:nvSpPr>
        <p:spPr>
          <a:ln/>
        </p:spPr>
        <p:txBody>
          <a:bodyPr/>
          <a:lstStyle/>
          <a:p>
            <a:fld id="{80B9ABAC-CFCE-45BE-97BA-7D0DD2F473F9}" type="slidenum">
              <a:rPr lang="en-US" altLang="en-US"/>
              <a:pPr/>
              <a:t>13</a:t>
            </a:fld>
            <a:endParaRPr lang="en-US" altLang="en-US"/>
          </a:p>
        </p:txBody>
      </p:sp>
      <p:sp>
        <p:nvSpPr>
          <p:cNvPr id="326658" name="Rectangle 2">
            <a:extLst>
              <a:ext uri="{FF2B5EF4-FFF2-40B4-BE49-F238E27FC236}">
                <a16:creationId xmlns:a16="http://schemas.microsoft.com/office/drawing/2014/main" id="{29D8420D-C8F7-47CB-99D3-75572AC0528B}"/>
              </a:ext>
            </a:extLst>
          </p:cNvPr>
          <p:cNvSpPr>
            <a:spLocks noGrp="1" noRot="1" noChangeAspect="1" noChangeArrowheads="1" noTextEdit="1"/>
          </p:cNvSpPr>
          <p:nvPr>
            <p:ph type="sldImg"/>
          </p:nvPr>
        </p:nvSpPr>
        <p:spPr>
          <a:ln/>
        </p:spPr>
      </p:sp>
      <p:sp>
        <p:nvSpPr>
          <p:cNvPr id="326659" name="Rectangle 3">
            <a:extLst>
              <a:ext uri="{FF2B5EF4-FFF2-40B4-BE49-F238E27FC236}">
                <a16:creationId xmlns:a16="http://schemas.microsoft.com/office/drawing/2014/main" id="{07428094-011E-4E9E-9768-520DE5A2A1F4}"/>
              </a:ext>
            </a:extLst>
          </p:cNvPr>
          <p:cNvSpPr>
            <a:spLocks noGrp="1" noChangeArrowheads="1"/>
          </p:cNvSpPr>
          <p:nvPr>
            <p:ph type="body" idx="1"/>
          </p:nvPr>
        </p:nvSpPr>
        <p:spPr/>
        <p:txBody>
          <a:bodyPr/>
          <a:lstStyle/>
          <a:p>
            <a:r>
              <a:rPr lang="en-US" altLang="en-US"/>
              <a:t>Figure: </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47A6A17D-A6C1-427D-BDA6-44CEFFBE8F59}" type="datetimeFigureOut">
              <a:rPr lang="en-US" smtClean="0"/>
              <a:t>1/31/2022</a:t>
            </a:fld>
            <a:endParaRPr lang="en-US"/>
          </a:p>
        </p:txBody>
      </p:sp>
      <p:sp>
        <p:nvSpPr>
          <p:cNvPr id="5" name="Footer Placeholder 4"/>
          <p:cNvSpPr>
            <a:spLocks noGrp="1"/>
          </p:cNvSpPr>
          <p:nvPr>
            <p:ph type="ftr" sz="quarter" idx="11"/>
          </p:nvPr>
        </p:nvSpPr>
        <p:spPr>
          <a:xfrm>
            <a:off x="2416500" y="329307"/>
            <a:ext cx="4973915" cy="309201"/>
          </a:xfrm>
        </p:spPr>
        <p:txBody>
          <a:bodyPr/>
          <a:lstStyle/>
          <a:p>
            <a:endParaRPr lang="en-US"/>
          </a:p>
        </p:txBody>
      </p:sp>
      <p:sp>
        <p:nvSpPr>
          <p:cNvPr id="6" name="Slide Number Placeholder 5"/>
          <p:cNvSpPr>
            <a:spLocks noGrp="1"/>
          </p:cNvSpPr>
          <p:nvPr>
            <p:ph type="sldNum" sz="quarter" idx="12"/>
          </p:nvPr>
        </p:nvSpPr>
        <p:spPr>
          <a:xfrm>
            <a:off x="1437664" y="798973"/>
            <a:ext cx="811019" cy="503578"/>
          </a:xfrm>
        </p:spPr>
        <p:txBody>
          <a:bodyPr/>
          <a:lstStyle/>
          <a:p>
            <a:fld id="{954D44E8-F318-4FA5-B18A-B1B370DDA170}" type="slidenum">
              <a:rPr lang="en-US" smtClean="0"/>
              <a:t>‹#›</a:t>
            </a:fld>
            <a:endParaRPr lang="en-US"/>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9194534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7A6A17D-A6C1-427D-BDA6-44CEFFBE8F59}" type="datetimeFigureOut">
              <a:rPr lang="en-US" smtClean="0"/>
              <a:t>1/31/2022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54D44E8-F318-4FA5-B18A-B1B370DDA170}" type="slidenum">
              <a:rPr lang="en-US" smtClean="0"/>
              <a:t>‹#›</a:t>
            </a:fld>
            <a:endParaRPr lang="en-US"/>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1304280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7A6A17D-A6C1-427D-BDA6-44CEFFBE8F59}" type="datetimeFigureOut">
              <a:rPr lang="en-US" smtClean="0"/>
              <a:t>1/31/2022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54D44E8-F318-4FA5-B18A-B1B370DDA170}" type="slidenum">
              <a:rPr lang="en-US" smtClean="0"/>
              <a:t>‹#›</a:t>
            </a:fld>
            <a:endParaRPr lang="en-US"/>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9610753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17_Custom Layout">
    <p:bg>
      <p:bgPr>
        <a:solidFill>
          <a:schemeClr val="bg1">
            <a:lumMod val="95000"/>
          </a:schemeClr>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FB94C70-FD0A-47C8-B9BF-5B1E1F64AA35}"/>
              </a:ext>
            </a:extLst>
          </p:cNvPr>
          <p:cNvSpPr/>
          <p:nvPr/>
        </p:nvSpPr>
        <p:spPr>
          <a:xfrm>
            <a:off x="0" y="0"/>
            <a:ext cx="5268036" cy="7287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494CCF2C-00E9-074B-B010-5BF496E17FF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93554" y="239201"/>
            <a:ext cx="10820796" cy="6327880"/>
          </a:xfrm>
          <a:prstGeom prst="rect">
            <a:avLst/>
          </a:prstGeom>
        </p:spPr>
      </p:pic>
      <p:pic>
        <p:nvPicPr>
          <p:cNvPr id="6" name="Picture 5" descr="A picture containing text&#10;&#10;Description automatically generated">
            <a:extLst>
              <a:ext uri="{FF2B5EF4-FFF2-40B4-BE49-F238E27FC236}">
                <a16:creationId xmlns:a16="http://schemas.microsoft.com/office/drawing/2014/main" id="{305705C9-D32B-1C49-9013-0F38B4185B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27473" y="5321484"/>
            <a:ext cx="1366982" cy="919018"/>
          </a:xfrm>
          <a:prstGeom prst="rect">
            <a:avLst/>
          </a:prstGeom>
        </p:spPr>
      </p:pic>
    </p:spTree>
    <p:extLst>
      <p:ext uri="{BB962C8B-B14F-4D97-AF65-F5344CB8AC3E}">
        <p14:creationId xmlns:p14="http://schemas.microsoft.com/office/powerpoint/2010/main" val="372847780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2_Custom Layou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27C0BC3-A883-4F4C-9E8C-FB5D929950F4}"/>
              </a:ext>
            </a:extLst>
          </p:cNvPr>
          <p:cNvSpPr/>
          <p:nvPr/>
        </p:nvSpPr>
        <p:spPr>
          <a:xfrm>
            <a:off x="10044953" y="2773935"/>
            <a:ext cx="1532965" cy="356347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Picture Placeholder 6">
            <a:extLst>
              <a:ext uri="{FF2B5EF4-FFF2-40B4-BE49-F238E27FC236}">
                <a16:creationId xmlns:a16="http://schemas.microsoft.com/office/drawing/2014/main" id="{58514252-B3B9-4C1A-950C-A50A89C3D1B8}"/>
              </a:ext>
            </a:extLst>
          </p:cNvPr>
          <p:cNvSpPr>
            <a:spLocks noGrp="1"/>
          </p:cNvSpPr>
          <p:nvPr>
            <p:ph type="pic" sz="quarter" idx="10"/>
          </p:nvPr>
        </p:nvSpPr>
        <p:spPr>
          <a:xfrm>
            <a:off x="5701087" y="445480"/>
            <a:ext cx="2689225" cy="5554662"/>
          </a:xfrm>
          <a:solidFill>
            <a:schemeClr val="bg1">
              <a:lumMod val="95000"/>
            </a:schemeClr>
          </a:solidFill>
        </p:spPr>
        <p:txBody>
          <a:bodyPr/>
          <a:lstStyle/>
          <a:p>
            <a:r>
              <a:rPr lang="en-US"/>
              <a:t>Click icon to add picture</a:t>
            </a:r>
          </a:p>
        </p:txBody>
      </p:sp>
      <p:sp>
        <p:nvSpPr>
          <p:cNvPr id="8" name="Picture Placeholder 6">
            <a:extLst>
              <a:ext uri="{FF2B5EF4-FFF2-40B4-BE49-F238E27FC236}">
                <a16:creationId xmlns:a16="http://schemas.microsoft.com/office/drawing/2014/main" id="{6A9CA63A-2DFA-471F-87E9-C3E0486C3BDB}"/>
              </a:ext>
            </a:extLst>
          </p:cNvPr>
          <p:cNvSpPr>
            <a:spLocks noGrp="1"/>
          </p:cNvSpPr>
          <p:nvPr>
            <p:ph type="pic" sz="quarter" idx="11"/>
          </p:nvPr>
        </p:nvSpPr>
        <p:spPr>
          <a:xfrm>
            <a:off x="8698941" y="805542"/>
            <a:ext cx="2689225" cy="5350841"/>
          </a:xfrm>
          <a:solidFill>
            <a:schemeClr val="bg1">
              <a:lumMod val="95000"/>
            </a:schemeClr>
          </a:solidFill>
        </p:spPr>
        <p:txBody>
          <a:bodyPr/>
          <a:lstStyle/>
          <a:p>
            <a:r>
              <a:rPr lang="en-US"/>
              <a:t>Click icon to add picture</a:t>
            </a:r>
          </a:p>
        </p:txBody>
      </p:sp>
    </p:spTree>
    <p:extLst>
      <p:ext uri="{BB962C8B-B14F-4D97-AF65-F5344CB8AC3E}">
        <p14:creationId xmlns:p14="http://schemas.microsoft.com/office/powerpoint/2010/main" val="124138520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35274555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12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85357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417285" y="333795"/>
            <a:ext cx="9603275" cy="498032"/>
          </a:xfrm>
        </p:spPr>
        <p:txBody>
          <a:bodyPr/>
          <a:lstStyle/>
          <a:p>
            <a:r>
              <a:rPr lang="en-US"/>
              <a:t>Click to edit Master title style</a:t>
            </a:r>
          </a:p>
        </p:txBody>
      </p:sp>
      <p:sp>
        <p:nvSpPr>
          <p:cNvPr id="3" name="Content Placeholder 2"/>
          <p:cNvSpPr>
            <a:spLocks noGrp="1"/>
          </p:cNvSpPr>
          <p:nvPr>
            <p:ph idx="1"/>
          </p:nvPr>
        </p:nvSpPr>
        <p:spPr>
          <a:xfrm>
            <a:off x="259492" y="1075039"/>
            <a:ext cx="11652421" cy="5115693"/>
          </a:xfrm>
        </p:spPr>
        <p:txBody>
          <a:bodyPr anchor="t"/>
          <a:lstStyle>
            <a:lvl1pPr>
              <a:defRPr sz="2400"/>
            </a:lvl1pPr>
            <a:lvl2pPr>
              <a:defRPr sz="2000"/>
            </a:lvl2pPr>
            <a:lvl3pPr>
              <a:defRPr sz="1800"/>
            </a:lvl3pPr>
            <a:lvl4pPr>
              <a:defRPr sz="16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676808" y="6361716"/>
            <a:ext cx="3500715" cy="309201"/>
          </a:xfrm>
        </p:spPr>
        <p:txBody>
          <a:bodyPr/>
          <a:lstStyle/>
          <a:p>
            <a:fld id="{47A6A17D-A6C1-427D-BDA6-44CEFFBE8F59}" type="datetimeFigureOut">
              <a:rPr lang="en-US" smtClean="0"/>
              <a:t>1/31/2022</a:t>
            </a:fld>
            <a:endParaRPr lang="en-US"/>
          </a:p>
        </p:txBody>
      </p:sp>
      <p:sp>
        <p:nvSpPr>
          <p:cNvPr id="5" name="Footer Placeholder 4"/>
          <p:cNvSpPr>
            <a:spLocks noGrp="1"/>
          </p:cNvSpPr>
          <p:nvPr>
            <p:ph type="ftr" sz="quarter" idx="11"/>
          </p:nvPr>
        </p:nvSpPr>
        <p:spPr>
          <a:xfrm>
            <a:off x="280087" y="6361716"/>
            <a:ext cx="5938836" cy="309201"/>
          </a:xfrm>
        </p:spPr>
        <p:txBody>
          <a:bodyPr/>
          <a:lstStyle/>
          <a:p>
            <a:endParaRPr lang="en-US"/>
          </a:p>
        </p:txBody>
      </p:sp>
      <p:sp>
        <p:nvSpPr>
          <p:cNvPr id="6" name="Slide Number Placeholder 5"/>
          <p:cNvSpPr>
            <a:spLocks noGrp="1"/>
          </p:cNvSpPr>
          <p:nvPr>
            <p:ph type="sldNum" sz="quarter" idx="12"/>
          </p:nvPr>
        </p:nvSpPr>
        <p:spPr>
          <a:xfrm>
            <a:off x="360421" y="346118"/>
            <a:ext cx="811019" cy="503578"/>
          </a:xfrm>
        </p:spPr>
        <p:txBody>
          <a:bodyPr/>
          <a:lstStyle/>
          <a:p>
            <a:fld id="{954D44E8-F318-4FA5-B18A-B1B370DDA170}" type="slidenum">
              <a:rPr lang="en-US" smtClean="0"/>
              <a:t>‹#›</a:t>
            </a:fld>
            <a:endParaRPr lang="en-US"/>
          </a:p>
        </p:txBody>
      </p:sp>
      <p:cxnSp>
        <p:nvCxnSpPr>
          <p:cNvPr id="33" name="Straight Connector 32"/>
          <p:cNvCxnSpPr/>
          <p:nvPr/>
        </p:nvCxnSpPr>
        <p:spPr>
          <a:xfrm>
            <a:off x="1292239" y="867564"/>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6284843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7A6A17D-A6C1-427D-BDA6-44CEFFBE8F59}" type="datetimeFigureOut">
              <a:rPr lang="en-US" smtClean="0"/>
              <a:t>1/31/2022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54D44E8-F318-4FA5-B18A-B1B370DDA170}" type="slidenum">
              <a:rPr lang="en-US" smtClean="0"/>
              <a:t>‹#›</a:t>
            </a:fld>
            <a:endParaRPr lang="en-US"/>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7906855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p>
        </p:txBody>
      </p:sp>
      <p:sp>
        <p:nvSpPr>
          <p:cNvPr id="3" name="Content Placeholder 2"/>
          <p:cNvSpPr>
            <a:spLocks noGrp="1"/>
          </p:cNvSpPr>
          <p:nvPr>
            <p:ph sz="half" idx="1"/>
          </p:nvPr>
        </p:nvSpPr>
        <p:spPr>
          <a:xfrm>
            <a:off x="1447331" y="2010878"/>
            <a:ext cx="4645152"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413771" y="2017343"/>
            <a:ext cx="4645152"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7A6A17D-A6C1-427D-BDA6-44CEFFBE8F59}" type="datetimeFigureOut">
              <a:rPr lang="en-US" smtClean="0"/>
              <a:t>1/31/2022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54D44E8-F318-4FA5-B18A-B1B370DDA170}" type="slidenum">
              <a:rPr lang="en-US" smtClean="0"/>
              <a:t>‹#›</a:t>
            </a:fld>
            <a:endParaRPr lang="en-US"/>
          </a:p>
        </p:txBody>
      </p:sp>
      <p:cxnSp>
        <p:nvCxnSpPr>
          <p:cNvPr id="35" name="Straight Connector 34"/>
          <p:cNvCxnSpPr/>
          <p:nvPr/>
        </p:nvCxnSpPr>
        <p:spPr>
          <a:xfrm>
            <a:off x="1355644" y="1302551"/>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6774615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7A6A17D-A6C1-427D-BDA6-44CEFFBE8F59}" type="datetimeFigureOut">
              <a:rPr lang="en-US" smtClean="0"/>
              <a:t>1/31/2022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54D44E8-F318-4FA5-B18A-B1B370DDA170}" type="slidenum">
              <a:rPr lang="en-US" smtClean="0"/>
              <a:t>‹#›</a:t>
            </a:fld>
            <a:endParaRPr lang="en-US"/>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1016068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7A6A17D-A6C1-427D-BDA6-44CEFFBE8F59}" type="datetimeFigureOut">
              <a:rPr lang="en-US" smtClean="0"/>
              <a:t>1/31/2022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54D44E8-F318-4FA5-B18A-B1B370DDA170}" type="slidenum">
              <a:rPr lang="en-US" smtClean="0"/>
              <a:t>‹#›</a:t>
            </a:fld>
            <a:endParaRPr lang="en-US"/>
          </a:p>
        </p:txBody>
      </p:sp>
      <p:cxnSp>
        <p:nvCxnSpPr>
          <p:cNvPr id="25" name="Straight Connector 24"/>
          <p:cNvCxnSpPr/>
          <p:nvPr/>
        </p:nvCxnSpPr>
        <p:spPr>
          <a:xfrm>
            <a:off x="1447331" y="1302551"/>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6517151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7A6A17D-A6C1-427D-BDA6-44CEFFBE8F59}" type="datetimeFigureOut">
              <a:rPr lang="en-US" smtClean="0"/>
              <a:t>1/31/2022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54D44E8-F318-4FA5-B18A-B1B370DDA170}" type="slidenum">
              <a:rPr lang="en-US" smtClean="0"/>
              <a:t>‹#›</a:t>
            </a:fld>
            <a:endParaRPr lang="en-US"/>
          </a:p>
        </p:txBody>
      </p:sp>
    </p:spTree>
    <p:extLst>
      <p:ext uri="{BB962C8B-B14F-4D97-AF65-F5344CB8AC3E}">
        <p14:creationId xmlns:p14="http://schemas.microsoft.com/office/powerpoint/2010/main" val="24455536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7A6A17D-A6C1-427D-BDA6-44CEFFBE8F59}" type="datetimeFigureOut">
              <a:rPr lang="en-US" smtClean="0"/>
              <a:t>1/31/2022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54D44E8-F318-4FA5-B18A-B1B370DDA170}" type="slidenum">
              <a:rPr lang="en-US" smtClean="0"/>
              <a:t>‹#›</a:t>
            </a:fld>
            <a:endParaRPr lang="en-US"/>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8950608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47A6A17D-A6C1-427D-BDA6-44CEFFBE8F59}" type="datetimeFigureOut">
              <a:rPr lang="en-US" smtClean="0"/>
              <a:t>1/31/2022</a:t>
            </a:fld>
            <a:endParaRPr lang="en-US"/>
          </a:p>
        </p:txBody>
      </p:sp>
      <p:sp>
        <p:nvSpPr>
          <p:cNvPr id="6" name="Footer Placeholder 5"/>
          <p:cNvSpPr>
            <a:spLocks noGrp="1"/>
          </p:cNvSpPr>
          <p:nvPr>
            <p:ph type="ftr" sz="quarter" idx="11"/>
          </p:nvPr>
        </p:nvSpPr>
        <p:spPr>
          <a:xfrm>
            <a:off x="1447382" y="318640"/>
            <a:ext cx="5541004" cy="320931"/>
          </a:xfrm>
        </p:spPr>
        <p:txBody>
          <a:bodyPr/>
          <a:lstStyle/>
          <a:p>
            <a:endParaRPr lang="en-US"/>
          </a:p>
        </p:txBody>
      </p:sp>
      <p:sp>
        <p:nvSpPr>
          <p:cNvPr id="7" name="Slide Number Placeholder 6"/>
          <p:cNvSpPr>
            <a:spLocks noGrp="1"/>
          </p:cNvSpPr>
          <p:nvPr>
            <p:ph type="sldNum" sz="quarter" idx="12"/>
          </p:nvPr>
        </p:nvSpPr>
        <p:spPr/>
        <p:txBody>
          <a:bodyPr/>
          <a:lstStyle/>
          <a:p>
            <a:fld id="{954D44E8-F318-4FA5-B18A-B1B370DDA170}" type="slidenum">
              <a:rPr lang="en-US" smtClean="0"/>
              <a:t>‹#›</a:t>
            </a:fld>
            <a:endParaRPr lang="en-US"/>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3225656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8" name="Rectangle 7"/>
          <p:cNvSpPr/>
          <p:nvPr/>
        </p:nvSpPr>
        <p:spPr>
          <a:xfrm>
            <a:off x="0" y="3183258"/>
            <a:ext cx="12192000" cy="3674742"/>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47A6A17D-A6C1-427D-BDA6-44CEFFBE8F59}" type="datetimeFigureOut">
              <a:rPr lang="en-US" smtClean="0"/>
              <a:t>1/31/2022</a:t>
            </a:fld>
            <a:endParaRPr lang="en-US"/>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954D44E8-F318-4FA5-B18A-B1B370DDA170}" type="slidenum">
              <a:rPr lang="en-US" smtClean="0"/>
              <a:t>‹#›</a:t>
            </a:fld>
            <a:endParaRPr lang="en-US"/>
          </a:p>
        </p:txBody>
      </p:sp>
      <p:sp>
        <p:nvSpPr>
          <p:cNvPr id="11" name="TextBox 10">
            <a:extLst>
              <a:ext uri="{FF2B5EF4-FFF2-40B4-BE49-F238E27FC236}">
                <a16:creationId xmlns:a16="http://schemas.microsoft.com/office/drawing/2014/main" id="{66D4E961-1361-314F-B789-94775AC8AB02}"/>
              </a:ext>
            </a:extLst>
          </p:cNvPr>
          <p:cNvSpPr txBox="1"/>
          <p:nvPr/>
        </p:nvSpPr>
        <p:spPr>
          <a:xfrm>
            <a:off x="9643096" y="6374462"/>
            <a:ext cx="2327564" cy="369332"/>
          </a:xfrm>
          <a:prstGeom prst="rect">
            <a:avLst/>
          </a:prstGeom>
          <a:noFill/>
        </p:spPr>
        <p:txBody>
          <a:bodyPr wrap="square" rtlCol="0">
            <a:spAutoFit/>
          </a:bodyPr>
          <a:lstStyle/>
          <a:p>
            <a:pPr algn="r"/>
            <a:r>
              <a:rPr lang="en-US" baseline="0" err="1">
                <a:latin typeface="Arial" panose="020B0604020202020204" pitchFamily="34" charset="0"/>
              </a:rPr>
              <a:t>austincc.edu</a:t>
            </a:r>
            <a:endParaRPr lang="en-US" baseline="0">
              <a:latin typeface="Arial" panose="020B0604020202020204" pitchFamily="34" charset="0"/>
            </a:endParaRPr>
          </a:p>
        </p:txBody>
      </p:sp>
    </p:spTree>
    <p:extLst>
      <p:ext uri="{BB962C8B-B14F-4D97-AF65-F5344CB8AC3E}">
        <p14:creationId xmlns:p14="http://schemas.microsoft.com/office/powerpoint/2010/main" val="13557553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4" r:id="rId13"/>
    <p:sldLayoutId id="2147483675" r:id="rId14"/>
    <p:sldLayoutId id="2147483676" r:id="rId15"/>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296B66-6A56-410B-8308-970F4D190FA9}"/>
              </a:ext>
            </a:extLst>
          </p:cNvPr>
          <p:cNvSpPr>
            <a:spLocks noGrp="1"/>
          </p:cNvSpPr>
          <p:nvPr>
            <p:ph type="ctrTitle"/>
          </p:nvPr>
        </p:nvSpPr>
        <p:spPr/>
        <p:txBody>
          <a:bodyPr/>
          <a:lstStyle/>
          <a:p>
            <a:pPr algn="ctr"/>
            <a:r>
              <a:rPr lang="en-US"/>
              <a:t>ITNW 1335 Cloud Computing</a:t>
            </a:r>
          </a:p>
        </p:txBody>
      </p:sp>
      <p:sp>
        <p:nvSpPr>
          <p:cNvPr id="3" name="Subtitle 2">
            <a:extLst>
              <a:ext uri="{FF2B5EF4-FFF2-40B4-BE49-F238E27FC236}">
                <a16:creationId xmlns:a16="http://schemas.microsoft.com/office/drawing/2014/main" id="{F74EE5B7-FF71-4194-AD93-ADEBDA28274B}"/>
              </a:ext>
            </a:extLst>
          </p:cNvPr>
          <p:cNvSpPr>
            <a:spLocks noGrp="1"/>
          </p:cNvSpPr>
          <p:nvPr>
            <p:ph type="subTitle" idx="1"/>
          </p:nvPr>
        </p:nvSpPr>
        <p:spPr/>
        <p:txBody>
          <a:bodyPr/>
          <a:lstStyle/>
          <a:p>
            <a:pPr algn="ctr"/>
            <a:r>
              <a:rPr lang="en-US"/>
              <a:t>Chapter 4 – Fundamental concepts and models</a:t>
            </a:r>
          </a:p>
          <a:p>
            <a:endParaRPr lang="en-US"/>
          </a:p>
        </p:txBody>
      </p:sp>
    </p:spTree>
    <p:extLst>
      <p:ext uri="{BB962C8B-B14F-4D97-AF65-F5344CB8AC3E}">
        <p14:creationId xmlns:p14="http://schemas.microsoft.com/office/powerpoint/2010/main" val="24765523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76136D-9222-4569-A8AE-EAE9A6C0CB53}"/>
              </a:ext>
            </a:extLst>
          </p:cNvPr>
          <p:cNvSpPr>
            <a:spLocks noGrp="1"/>
          </p:cNvSpPr>
          <p:nvPr>
            <p:ph type="title"/>
          </p:nvPr>
        </p:nvSpPr>
        <p:spPr/>
        <p:txBody>
          <a:bodyPr>
            <a:normAutofit fontScale="90000"/>
          </a:bodyPr>
          <a:lstStyle/>
          <a:p>
            <a:pPr algn="ctr"/>
            <a:r>
              <a:rPr lang="en-US" dirty="0">
                <a:ea typeface="+mj-lt"/>
                <a:cs typeface="+mj-lt"/>
              </a:rPr>
              <a:t>4.1. ROLES AND BOUNDARIES – </a:t>
            </a:r>
            <a:r>
              <a:rPr lang="en-US" dirty="0"/>
              <a:t>Trust Boundary</a:t>
            </a:r>
          </a:p>
        </p:txBody>
      </p:sp>
      <p:sp>
        <p:nvSpPr>
          <p:cNvPr id="3" name="Content Placeholder 2">
            <a:extLst>
              <a:ext uri="{FF2B5EF4-FFF2-40B4-BE49-F238E27FC236}">
                <a16:creationId xmlns:a16="http://schemas.microsoft.com/office/drawing/2014/main" id="{B13C6D50-12D1-4AB9-9788-A8EE65AC8D92}"/>
              </a:ext>
            </a:extLst>
          </p:cNvPr>
          <p:cNvSpPr>
            <a:spLocks noGrp="1"/>
          </p:cNvSpPr>
          <p:nvPr>
            <p:ph idx="1"/>
          </p:nvPr>
        </p:nvSpPr>
        <p:spPr/>
        <p:txBody>
          <a:bodyPr/>
          <a:lstStyle/>
          <a:p>
            <a:r>
              <a:rPr lang="en-US" dirty="0"/>
              <a:t>A </a:t>
            </a:r>
            <a:r>
              <a:rPr lang="en-US" b="1" i="1" dirty="0"/>
              <a:t>trust</a:t>
            </a:r>
            <a:r>
              <a:rPr lang="en-US" i="1" dirty="0"/>
              <a:t> </a:t>
            </a:r>
            <a:r>
              <a:rPr lang="en-US" b="1" i="1" dirty="0"/>
              <a:t>boundary</a:t>
            </a:r>
            <a:r>
              <a:rPr lang="en-US" dirty="0"/>
              <a:t> is a logical perimeter that typically spans beyond physical boundaries to represent the extent to which IT resources are trusted </a:t>
            </a:r>
          </a:p>
          <a:p>
            <a:r>
              <a:rPr lang="en-US" dirty="0"/>
              <a:t>When analyzing cloud environments, the trust boundary is most frequently associated with the trust issued by the organization acting as the cloud consumer</a:t>
            </a:r>
          </a:p>
        </p:txBody>
      </p:sp>
      <p:sp>
        <p:nvSpPr>
          <p:cNvPr id="4" name="Footer Placeholder 1">
            <a:extLst>
              <a:ext uri="{FF2B5EF4-FFF2-40B4-BE49-F238E27FC236}">
                <a16:creationId xmlns:a16="http://schemas.microsoft.com/office/drawing/2014/main" id="{50EAC930-55E2-4DC1-9564-0471CE761460}"/>
              </a:ext>
            </a:extLst>
          </p:cNvPr>
          <p:cNvSpPr>
            <a:spLocks noGrp="1"/>
          </p:cNvSpPr>
          <p:nvPr>
            <p:ph type="ftr" sz="quarter" idx="11"/>
          </p:nvPr>
        </p:nvSpPr>
        <p:spPr/>
        <p:txBody>
          <a:bodyPr/>
          <a:lstStyle/>
          <a:p>
            <a:r>
              <a:rPr lang="en-US" altLang="en-US"/>
              <a:t>From </a:t>
            </a:r>
            <a:r>
              <a:rPr lang="en-US" altLang="en-US" i="1"/>
              <a:t>Cloud Computing</a:t>
            </a:r>
            <a:r>
              <a:rPr lang="en-US" altLang="en-US"/>
              <a:t> by Thomas Erl, Zaigham Mahmood, and Ricardo Puttini</a:t>
            </a:r>
          </a:p>
          <a:p>
            <a:r>
              <a:rPr lang="en-US" altLang="en-US"/>
              <a:t>(ISBN: 0133387526) Copyright © 2013 Arcitura Education, Inc. All rights reserved.</a:t>
            </a:r>
          </a:p>
        </p:txBody>
      </p:sp>
      <p:pic>
        <p:nvPicPr>
          <p:cNvPr id="323586" name="Picture 2">
            <a:extLst>
              <a:ext uri="{FF2B5EF4-FFF2-40B4-BE49-F238E27FC236}">
                <a16:creationId xmlns:a16="http://schemas.microsoft.com/office/drawing/2014/main" id="{0E52250C-0B57-4659-97D9-EBC51A77D1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49505" y="3016849"/>
            <a:ext cx="4703308" cy="27318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23587" name="Text Box 3">
            <a:extLst>
              <a:ext uri="{FF2B5EF4-FFF2-40B4-BE49-F238E27FC236}">
                <a16:creationId xmlns:a16="http://schemas.microsoft.com/office/drawing/2014/main" id="{B3092619-CB31-4B9B-B71C-D1FD4E083EF7}"/>
              </a:ext>
            </a:extLst>
          </p:cNvPr>
          <p:cNvSpPr txBox="1">
            <a:spLocks noChangeArrowheads="1"/>
          </p:cNvSpPr>
          <p:nvPr/>
        </p:nvSpPr>
        <p:spPr bwMode="auto">
          <a:xfrm>
            <a:off x="1417285" y="5870316"/>
            <a:ext cx="8712513" cy="2863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lang="en-US" altLang="en-US" sz="1261" dirty="0"/>
              <a:t>Figure 4.7 An extended trust boundary encompasses the organizational boundaries of the cloud provider and the cloud consumer.</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7F507-03D1-44BB-BE64-2815E4D226F6}"/>
              </a:ext>
            </a:extLst>
          </p:cNvPr>
          <p:cNvSpPr>
            <a:spLocks noGrp="1"/>
          </p:cNvSpPr>
          <p:nvPr>
            <p:ph type="title"/>
          </p:nvPr>
        </p:nvSpPr>
        <p:spPr/>
        <p:txBody>
          <a:bodyPr>
            <a:normAutofit fontScale="90000"/>
          </a:bodyPr>
          <a:lstStyle/>
          <a:p>
            <a:pPr algn="ctr"/>
            <a:r>
              <a:rPr lang="en-US" dirty="0"/>
              <a:t>4.2. Cloud Characteristics</a:t>
            </a:r>
          </a:p>
        </p:txBody>
      </p:sp>
      <p:sp>
        <p:nvSpPr>
          <p:cNvPr id="3" name="Content Placeholder 2">
            <a:extLst>
              <a:ext uri="{FF2B5EF4-FFF2-40B4-BE49-F238E27FC236}">
                <a16:creationId xmlns:a16="http://schemas.microsoft.com/office/drawing/2014/main" id="{6DBB0CF3-4B8E-4BD2-B8F8-6E075EECCDC9}"/>
              </a:ext>
            </a:extLst>
          </p:cNvPr>
          <p:cNvSpPr>
            <a:spLocks noGrp="1"/>
          </p:cNvSpPr>
          <p:nvPr>
            <p:ph idx="1"/>
          </p:nvPr>
        </p:nvSpPr>
        <p:spPr>
          <a:xfrm>
            <a:off x="259492" y="926433"/>
            <a:ext cx="11652421" cy="5378114"/>
          </a:xfrm>
        </p:spPr>
        <p:txBody>
          <a:bodyPr>
            <a:normAutofit fontScale="92500" lnSpcReduction="20000"/>
          </a:bodyPr>
          <a:lstStyle/>
          <a:p>
            <a:r>
              <a:rPr lang="en-US" dirty="0"/>
              <a:t>An IT environment requires a specific set of characteristics to enable the remote provisioning of scalable and measured IT resources in an effective manner</a:t>
            </a:r>
          </a:p>
          <a:p>
            <a:pPr lvl="1"/>
            <a:r>
              <a:rPr lang="en-US" dirty="0"/>
              <a:t>These characteristics need to exist for the IT environment to be considered an effective cloud.</a:t>
            </a:r>
          </a:p>
          <a:p>
            <a:r>
              <a:rPr lang="en-US" dirty="0"/>
              <a:t>The following six specific characteristics are common to the majority of cloud environments:</a:t>
            </a:r>
          </a:p>
          <a:p>
            <a:pPr lvl="1"/>
            <a:r>
              <a:rPr lang="en-US" dirty="0"/>
              <a:t>on-demand usage</a:t>
            </a:r>
          </a:p>
          <a:p>
            <a:pPr lvl="1"/>
            <a:r>
              <a:rPr lang="en-US" dirty="0"/>
              <a:t>ubiquitous access</a:t>
            </a:r>
          </a:p>
          <a:p>
            <a:pPr lvl="1"/>
            <a:r>
              <a:rPr lang="en-US" dirty="0"/>
              <a:t>multitenancy (and resource pooling)</a:t>
            </a:r>
          </a:p>
          <a:p>
            <a:pPr lvl="1"/>
            <a:r>
              <a:rPr lang="en-US" dirty="0"/>
              <a:t>elasticity</a:t>
            </a:r>
          </a:p>
          <a:p>
            <a:pPr lvl="1"/>
            <a:r>
              <a:rPr lang="en-US" dirty="0"/>
              <a:t>measured usage</a:t>
            </a:r>
          </a:p>
          <a:p>
            <a:pPr lvl="1"/>
            <a:r>
              <a:rPr lang="en-US" dirty="0"/>
              <a:t>Resiliency</a:t>
            </a:r>
          </a:p>
          <a:p>
            <a:r>
              <a:rPr lang="en-US" dirty="0"/>
              <a:t>These characteristics can be assessed individually and collectively to measure the value offering of a given cloud platform</a:t>
            </a:r>
          </a:p>
          <a:p>
            <a:r>
              <a:rPr lang="en-US" dirty="0"/>
              <a:t>The greater the degree to which they are supported and utilized, the greater the resulting value proposition.</a:t>
            </a:r>
          </a:p>
        </p:txBody>
      </p:sp>
    </p:spTree>
    <p:extLst>
      <p:ext uri="{BB962C8B-B14F-4D97-AF65-F5344CB8AC3E}">
        <p14:creationId xmlns:p14="http://schemas.microsoft.com/office/powerpoint/2010/main" val="27130844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B68074-91E0-4BDE-AE21-DECB551517BB}"/>
              </a:ext>
            </a:extLst>
          </p:cNvPr>
          <p:cNvSpPr>
            <a:spLocks noGrp="1"/>
          </p:cNvSpPr>
          <p:nvPr>
            <p:ph type="title"/>
          </p:nvPr>
        </p:nvSpPr>
        <p:spPr/>
        <p:txBody>
          <a:bodyPr>
            <a:normAutofit fontScale="90000"/>
          </a:bodyPr>
          <a:lstStyle/>
          <a:p>
            <a:pPr algn="ctr"/>
            <a:r>
              <a:rPr lang="en-US" dirty="0"/>
              <a:t>4.2. Cloud Characteristics</a:t>
            </a:r>
          </a:p>
        </p:txBody>
      </p:sp>
      <p:sp>
        <p:nvSpPr>
          <p:cNvPr id="3" name="Content Placeholder 2">
            <a:extLst>
              <a:ext uri="{FF2B5EF4-FFF2-40B4-BE49-F238E27FC236}">
                <a16:creationId xmlns:a16="http://schemas.microsoft.com/office/drawing/2014/main" id="{AD9C6C67-CA7B-4A62-BCF9-86A2D6004DAA}"/>
              </a:ext>
            </a:extLst>
          </p:cNvPr>
          <p:cNvSpPr>
            <a:spLocks noGrp="1"/>
          </p:cNvSpPr>
          <p:nvPr>
            <p:ph idx="1"/>
          </p:nvPr>
        </p:nvSpPr>
        <p:spPr/>
        <p:txBody>
          <a:bodyPr/>
          <a:lstStyle/>
          <a:p>
            <a:r>
              <a:rPr lang="en-US" dirty="0"/>
              <a:t>On Demand Usage</a:t>
            </a:r>
          </a:p>
          <a:p>
            <a:pPr lvl="1"/>
            <a:r>
              <a:rPr lang="en-US" dirty="0"/>
              <a:t>Consumer can configure self-provisioned IT resources automatically without further involvement</a:t>
            </a:r>
          </a:p>
          <a:p>
            <a:pPr lvl="1"/>
            <a:r>
              <a:rPr lang="en-US" dirty="0"/>
              <a:t>This characteristic enables the service-based and usage-driven features found in mainstream clouds.</a:t>
            </a:r>
          </a:p>
          <a:p>
            <a:r>
              <a:rPr lang="en-US" dirty="0"/>
              <a:t>Ubiquitous Access</a:t>
            </a:r>
          </a:p>
          <a:p>
            <a:pPr lvl="1"/>
            <a:r>
              <a:rPr lang="en-US" dirty="0"/>
              <a:t>The ability for a cloud service to be widely accessible</a:t>
            </a:r>
          </a:p>
          <a:p>
            <a:pPr lvl="1"/>
            <a:r>
              <a:rPr lang="en-US" dirty="0"/>
              <a:t>Establishing ubiquitous access for a cloud service can require support for a range of devices, transport protocols, interfaces, and security technologies.</a:t>
            </a:r>
          </a:p>
          <a:p>
            <a:pPr lvl="2"/>
            <a:r>
              <a:rPr lang="en-US" dirty="0"/>
              <a:t>Think PC vs Phone vs Mac vs Windows, </a:t>
            </a:r>
            <a:r>
              <a:rPr lang="en-US" dirty="0" err="1"/>
              <a:t>etc</a:t>
            </a:r>
            <a:endParaRPr lang="en-US" dirty="0"/>
          </a:p>
        </p:txBody>
      </p:sp>
    </p:spTree>
    <p:extLst>
      <p:ext uri="{BB962C8B-B14F-4D97-AF65-F5344CB8AC3E}">
        <p14:creationId xmlns:p14="http://schemas.microsoft.com/office/powerpoint/2010/main" val="2382236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DBCF1A-1AA4-4F4A-A217-9319901AD58D}"/>
              </a:ext>
            </a:extLst>
          </p:cNvPr>
          <p:cNvSpPr>
            <a:spLocks noGrp="1"/>
          </p:cNvSpPr>
          <p:nvPr>
            <p:ph type="title"/>
          </p:nvPr>
        </p:nvSpPr>
        <p:spPr/>
        <p:txBody>
          <a:bodyPr>
            <a:normAutofit fontScale="90000"/>
          </a:bodyPr>
          <a:lstStyle/>
          <a:p>
            <a:pPr algn="ctr"/>
            <a:r>
              <a:rPr lang="en-US" dirty="0"/>
              <a:t>Multitenancy (and Resource Pooling)</a:t>
            </a:r>
          </a:p>
        </p:txBody>
      </p:sp>
      <p:sp>
        <p:nvSpPr>
          <p:cNvPr id="3" name="Content Placeholder 2">
            <a:extLst>
              <a:ext uri="{FF2B5EF4-FFF2-40B4-BE49-F238E27FC236}">
                <a16:creationId xmlns:a16="http://schemas.microsoft.com/office/drawing/2014/main" id="{691F12C7-646C-4A6C-AACD-017892F1BD34}"/>
              </a:ext>
            </a:extLst>
          </p:cNvPr>
          <p:cNvSpPr>
            <a:spLocks noGrp="1"/>
          </p:cNvSpPr>
          <p:nvPr>
            <p:ph idx="1"/>
          </p:nvPr>
        </p:nvSpPr>
        <p:spPr>
          <a:xfrm>
            <a:off x="259491" y="1075039"/>
            <a:ext cx="11674203" cy="4473353"/>
          </a:xfrm>
        </p:spPr>
        <p:txBody>
          <a:bodyPr/>
          <a:lstStyle/>
          <a:p>
            <a:r>
              <a:rPr lang="en-US" dirty="0"/>
              <a:t>Multitenancy</a:t>
            </a:r>
          </a:p>
          <a:p>
            <a:pPr lvl="1"/>
            <a:r>
              <a:rPr lang="en-US" sz="2200" dirty="0"/>
              <a:t>characteristic of a software program that enables an instance of the program to serve different consumers (tenants) whereby each is isolated from the other</a:t>
            </a:r>
          </a:p>
          <a:p>
            <a:pPr lvl="1"/>
            <a:r>
              <a:rPr lang="en-US" sz="2200" dirty="0"/>
              <a:t>Provider pools IT resources for consumers via virtualization technologies</a:t>
            </a:r>
          </a:p>
          <a:p>
            <a:pPr lvl="1"/>
            <a:r>
              <a:rPr lang="en-US" sz="2200" dirty="0"/>
              <a:t>IT resources can be dynamically assigned and reassigned via multitenancy technologies per cloud service consumer demands</a:t>
            </a:r>
          </a:p>
          <a:p>
            <a:pPr lvl="1"/>
            <a:r>
              <a:rPr lang="en-US" sz="2200" dirty="0"/>
              <a:t>Uses statistical multiplexing</a:t>
            </a:r>
          </a:p>
        </p:txBody>
      </p:sp>
      <p:sp>
        <p:nvSpPr>
          <p:cNvPr id="4" name="Footer Placeholder 1">
            <a:extLst>
              <a:ext uri="{FF2B5EF4-FFF2-40B4-BE49-F238E27FC236}">
                <a16:creationId xmlns:a16="http://schemas.microsoft.com/office/drawing/2014/main" id="{6636873E-6651-4322-892F-474BBA9863EE}"/>
              </a:ext>
            </a:extLst>
          </p:cNvPr>
          <p:cNvSpPr>
            <a:spLocks noGrp="1"/>
          </p:cNvSpPr>
          <p:nvPr>
            <p:ph type="ftr" sz="quarter" idx="11"/>
          </p:nvPr>
        </p:nvSpPr>
        <p:spPr/>
        <p:txBody>
          <a:bodyPr/>
          <a:lstStyle/>
          <a:p>
            <a:r>
              <a:rPr lang="en-US" altLang="en-US"/>
              <a:t>From </a:t>
            </a:r>
            <a:r>
              <a:rPr lang="en-US" altLang="en-US" i="1"/>
              <a:t>Cloud Computing</a:t>
            </a:r>
            <a:r>
              <a:rPr lang="en-US" altLang="en-US"/>
              <a:t> by Thomas Erl, Zaigham Mahmood, and Ricardo Puttini</a:t>
            </a:r>
          </a:p>
          <a:p>
            <a:r>
              <a:rPr lang="en-US" altLang="en-US"/>
              <a:t>(ISBN: 0133387526) Copyright © 2013 Arcitura Education, Inc. All rights reserved.</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8AEACE-E00A-4B50-85B5-AAD2FED73457}"/>
              </a:ext>
            </a:extLst>
          </p:cNvPr>
          <p:cNvSpPr>
            <a:spLocks noGrp="1"/>
          </p:cNvSpPr>
          <p:nvPr>
            <p:ph type="title"/>
          </p:nvPr>
        </p:nvSpPr>
        <p:spPr/>
        <p:txBody>
          <a:bodyPr>
            <a:normAutofit fontScale="90000"/>
          </a:bodyPr>
          <a:lstStyle/>
          <a:p>
            <a:pPr algn="ctr"/>
            <a:r>
              <a:rPr lang="en-US" dirty="0"/>
              <a:t>Multitenancy (and Resource Pooling)</a:t>
            </a:r>
          </a:p>
        </p:txBody>
      </p:sp>
      <p:sp>
        <p:nvSpPr>
          <p:cNvPr id="4" name="Footer Placeholder 1">
            <a:extLst>
              <a:ext uri="{FF2B5EF4-FFF2-40B4-BE49-F238E27FC236}">
                <a16:creationId xmlns:a16="http://schemas.microsoft.com/office/drawing/2014/main" id="{3064985C-20A3-4DC4-BE30-31256BD74982}"/>
              </a:ext>
            </a:extLst>
          </p:cNvPr>
          <p:cNvSpPr>
            <a:spLocks noGrp="1"/>
          </p:cNvSpPr>
          <p:nvPr>
            <p:ph type="ftr" sz="quarter" idx="11"/>
          </p:nvPr>
        </p:nvSpPr>
        <p:spPr/>
        <p:txBody>
          <a:bodyPr/>
          <a:lstStyle/>
          <a:p>
            <a:r>
              <a:rPr lang="en-US" altLang="en-US"/>
              <a:t>From </a:t>
            </a:r>
            <a:r>
              <a:rPr lang="en-US" altLang="en-US" i="1"/>
              <a:t>Cloud Computing</a:t>
            </a:r>
            <a:r>
              <a:rPr lang="en-US" altLang="en-US"/>
              <a:t> by Thomas Erl, Zaigham Mahmood, and Ricardo Puttini</a:t>
            </a:r>
          </a:p>
          <a:p>
            <a:r>
              <a:rPr lang="en-US" altLang="en-US"/>
              <a:t>(ISBN: 0133387526) Copyright © 2013 Arcitura Education, Inc. All rights reserved.</a:t>
            </a:r>
          </a:p>
        </p:txBody>
      </p:sp>
      <p:pic>
        <p:nvPicPr>
          <p:cNvPr id="327682" name="Picture 2">
            <a:extLst>
              <a:ext uri="{FF2B5EF4-FFF2-40B4-BE49-F238E27FC236}">
                <a16:creationId xmlns:a16="http://schemas.microsoft.com/office/drawing/2014/main" id="{8E62D208-68E4-440B-9BF0-160A9B9331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18922" y="1335007"/>
            <a:ext cx="3640775" cy="40597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27683" name="Text Box 3">
            <a:extLst>
              <a:ext uri="{FF2B5EF4-FFF2-40B4-BE49-F238E27FC236}">
                <a16:creationId xmlns:a16="http://schemas.microsoft.com/office/drawing/2014/main" id="{A69FEBB2-8C09-48F4-9A6B-02650A4F3458}"/>
              </a:ext>
            </a:extLst>
          </p:cNvPr>
          <p:cNvSpPr txBox="1">
            <a:spLocks noChangeArrowheads="1"/>
          </p:cNvSpPr>
          <p:nvPr/>
        </p:nvSpPr>
        <p:spPr bwMode="auto">
          <a:xfrm>
            <a:off x="6085702" y="5541030"/>
            <a:ext cx="4178615" cy="6744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r>
              <a:rPr lang="en-US" altLang="en-US" sz="1261" dirty="0"/>
              <a:t>Figure 4.9 In a multitenant environment, a single instance of an IT resource, such as a cloud storage device, serves multiple consumers.</a:t>
            </a:r>
          </a:p>
        </p:txBody>
      </p:sp>
      <p:pic>
        <p:nvPicPr>
          <p:cNvPr id="5" name="Picture 4">
            <a:extLst>
              <a:ext uri="{FF2B5EF4-FFF2-40B4-BE49-F238E27FC236}">
                <a16:creationId xmlns:a16="http://schemas.microsoft.com/office/drawing/2014/main" id="{F1D96FE9-E433-4702-B24D-9E967892B74C}"/>
              </a:ext>
            </a:extLst>
          </p:cNvPr>
          <p:cNvPicPr>
            <a:picLocks noChangeAspect="1"/>
          </p:cNvPicPr>
          <p:nvPr/>
        </p:nvPicPr>
        <p:blipFill>
          <a:blip r:embed="rId4"/>
          <a:stretch>
            <a:fillRect/>
          </a:stretch>
        </p:blipFill>
        <p:spPr>
          <a:xfrm>
            <a:off x="994633" y="1446238"/>
            <a:ext cx="3769484" cy="3892938"/>
          </a:xfrm>
          <a:prstGeom prst="rect">
            <a:avLst/>
          </a:prstGeom>
        </p:spPr>
      </p:pic>
      <p:sp>
        <p:nvSpPr>
          <p:cNvPr id="8" name="Text Box 3">
            <a:extLst>
              <a:ext uri="{FF2B5EF4-FFF2-40B4-BE49-F238E27FC236}">
                <a16:creationId xmlns:a16="http://schemas.microsoft.com/office/drawing/2014/main" id="{B0AF91B7-F183-45AE-A883-25E0AF70431C}"/>
              </a:ext>
            </a:extLst>
          </p:cNvPr>
          <p:cNvSpPr txBox="1">
            <a:spLocks noChangeArrowheads="1"/>
          </p:cNvSpPr>
          <p:nvPr/>
        </p:nvSpPr>
        <p:spPr bwMode="auto">
          <a:xfrm>
            <a:off x="1159031" y="5445753"/>
            <a:ext cx="3163810" cy="6744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r>
              <a:rPr lang="en-US" altLang="en-US" sz="1261" dirty="0"/>
              <a:t>Figure 4.8 In a single-tenant environment, each cloud consumer has a separate IT resource instance.</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ED4EB3-0DBA-4CD3-AFA0-7259B54EF552}"/>
              </a:ext>
            </a:extLst>
          </p:cNvPr>
          <p:cNvSpPr>
            <a:spLocks noGrp="1"/>
          </p:cNvSpPr>
          <p:nvPr>
            <p:ph type="title"/>
          </p:nvPr>
        </p:nvSpPr>
        <p:spPr/>
        <p:txBody>
          <a:bodyPr>
            <a:normAutofit fontScale="90000"/>
          </a:bodyPr>
          <a:lstStyle/>
          <a:p>
            <a:pPr algn="ctr"/>
            <a:r>
              <a:rPr lang="en-US" dirty="0"/>
              <a:t>4.2. Cloud Characteristics</a:t>
            </a:r>
          </a:p>
        </p:txBody>
      </p:sp>
      <p:sp>
        <p:nvSpPr>
          <p:cNvPr id="3" name="Content Placeholder 2">
            <a:extLst>
              <a:ext uri="{FF2B5EF4-FFF2-40B4-BE49-F238E27FC236}">
                <a16:creationId xmlns:a16="http://schemas.microsoft.com/office/drawing/2014/main" id="{60F1AEFD-395D-48B4-A53C-195AC99180A7}"/>
              </a:ext>
            </a:extLst>
          </p:cNvPr>
          <p:cNvSpPr>
            <a:spLocks noGrp="1"/>
          </p:cNvSpPr>
          <p:nvPr>
            <p:ph idx="1"/>
          </p:nvPr>
        </p:nvSpPr>
        <p:spPr>
          <a:xfrm>
            <a:off x="259492" y="945397"/>
            <a:ext cx="11652421" cy="5377911"/>
          </a:xfrm>
        </p:spPr>
        <p:txBody>
          <a:bodyPr>
            <a:normAutofit fontScale="92500"/>
          </a:bodyPr>
          <a:lstStyle/>
          <a:p>
            <a:r>
              <a:rPr lang="en-US" dirty="0"/>
              <a:t>Elasticity</a:t>
            </a:r>
          </a:p>
          <a:p>
            <a:pPr lvl="1"/>
            <a:r>
              <a:rPr lang="en-US" dirty="0"/>
              <a:t>Automated ability of a cloud to transparently scale IT resources, as required in response to runtime conditions or as pre-determined by the cloud consumer or cloud provider</a:t>
            </a:r>
          </a:p>
          <a:p>
            <a:pPr lvl="1"/>
            <a:r>
              <a:rPr lang="en-US" dirty="0"/>
              <a:t>Often considered a core justification for the adoption of cloud computing, primarily due to the fact that it is closely associated with the Reduced Investment and Proportional Costs benefit</a:t>
            </a:r>
          </a:p>
          <a:p>
            <a:r>
              <a:rPr lang="en-US" dirty="0"/>
              <a:t>Measure Usage</a:t>
            </a:r>
          </a:p>
          <a:p>
            <a:pPr lvl="1"/>
            <a:r>
              <a:rPr lang="en-US" dirty="0"/>
              <a:t>the ability of a cloud platform to keep track of the usage of its IT resources, primarily by cloud consumers</a:t>
            </a:r>
          </a:p>
          <a:p>
            <a:pPr lvl="1"/>
            <a:r>
              <a:rPr lang="en-US" dirty="0"/>
              <a:t>Based on what is measured, the cloud provider can charge a cloud consumer only for the IT resources actually used and/or for duration</a:t>
            </a:r>
          </a:p>
          <a:p>
            <a:pPr lvl="1"/>
            <a:r>
              <a:rPr lang="en-US" dirty="0"/>
              <a:t>Closely related to the on-demand characteristic</a:t>
            </a:r>
          </a:p>
          <a:p>
            <a:pPr lvl="1"/>
            <a:r>
              <a:rPr lang="en-US" dirty="0"/>
              <a:t>not limited to tracking statistics for billing purposes</a:t>
            </a:r>
          </a:p>
          <a:p>
            <a:pPr lvl="1"/>
            <a:r>
              <a:rPr lang="en-US" dirty="0"/>
              <a:t>It also encompasses the general monitoring of IT resources and related usage reporting (for both cloud provider and cloud consumers</a:t>
            </a:r>
          </a:p>
        </p:txBody>
      </p:sp>
    </p:spTree>
    <p:extLst>
      <p:ext uri="{BB962C8B-B14F-4D97-AF65-F5344CB8AC3E}">
        <p14:creationId xmlns:p14="http://schemas.microsoft.com/office/powerpoint/2010/main" val="32748846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4DB49B-856B-44C7-8168-F2131CA4B71B}"/>
              </a:ext>
            </a:extLst>
          </p:cNvPr>
          <p:cNvSpPr>
            <a:spLocks noGrp="1"/>
          </p:cNvSpPr>
          <p:nvPr>
            <p:ph type="title"/>
          </p:nvPr>
        </p:nvSpPr>
        <p:spPr/>
        <p:txBody>
          <a:bodyPr>
            <a:normAutofit fontScale="90000"/>
          </a:bodyPr>
          <a:lstStyle/>
          <a:p>
            <a:pPr algn="ctr"/>
            <a:r>
              <a:rPr lang="en-US" dirty="0"/>
              <a:t>4.2. Cloud Characteristics - Resiliency</a:t>
            </a:r>
          </a:p>
        </p:txBody>
      </p:sp>
      <p:sp>
        <p:nvSpPr>
          <p:cNvPr id="3" name="Content Placeholder 2">
            <a:extLst>
              <a:ext uri="{FF2B5EF4-FFF2-40B4-BE49-F238E27FC236}">
                <a16:creationId xmlns:a16="http://schemas.microsoft.com/office/drawing/2014/main" id="{3419F62E-4D0E-4F8E-A1E2-D1005D40832F}"/>
              </a:ext>
            </a:extLst>
          </p:cNvPr>
          <p:cNvSpPr>
            <a:spLocks noGrp="1"/>
          </p:cNvSpPr>
          <p:nvPr>
            <p:ph idx="1"/>
          </p:nvPr>
        </p:nvSpPr>
        <p:spPr>
          <a:xfrm>
            <a:off x="259492" y="1075039"/>
            <a:ext cx="7203649" cy="5115693"/>
          </a:xfrm>
        </p:spPr>
        <p:txBody>
          <a:bodyPr>
            <a:normAutofit fontScale="92500" lnSpcReduction="10000"/>
          </a:bodyPr>
          <a:lstStyle/>
          <a:p>
            <a:r>
              <a:rPr lang="en-US" dirty="0"/>
              <a:t>Resilient computing is a form of failover that distributes redundant implementations of IT resources across physical locations.</a:t>
            </a:r>
          </a:p>
          <a:p>
            <a:r>
              <a:rPr lang="en-US" dirty="0"/>
              <a:t>IT resources can be pre-configured so that if one becomes deficient, processing is automatically handed over to another redundant implementation</a:t>
            </a:r>
          </a:p>
          <a:p>
            <a:r>
              <a:rPr lang="en-US" dirty="0"/>
              <a:t>Within cloud computing, the characteristic of resiliency can be within the same cloud (but in different physical locations) or across multiple clouds</a:t>
            </a:r>
          </a:p>
          <a:p>
            <a:r>
              <a:rPr lang="en-US" dirty="0"/>
              <a:t>Cloud consumers can increase both the reliability and availability of their applications by leveraging the resiliency of cloud-based IT resources</a:t>
            </a:r>
          </a:p>
        </p:txBody>
      </p:sp>
      <p:sp>
        <p:nvSpPr>
          <p:cNvPr id="4" name="Footer Placeholder 1">
            <a:extLst>
              <a:ext uri="{FF2B5EF4-FFF2-40B4-BE49-F238E27FC236}">
                <a16:creationId xmlns:a16="http://schemas.microsoft.com/office/drawing/2014/main" id="{90C031F3-1E53-4BB5-AF36-3603DF4D3D41}"/>
              </a:ext>
            </a:extLst>
          </p:cNvPr>
          <p:cNvSpPr>
            <a:spLocks noGrp="1"/>
          </p:cNvSpPr>
          <p:nvPr>
            <p:ph type="ftr" sz="quarter" idx="11"/>
          </p:nvPr>
        </p:nvSpPr>
        <p:spPr/>
        <p:txBody>
          <a:bodyPr/>
          <a:lstStyle/>
          <a:p>
            <a:r>
              <a:rPr lang="en-US" altLang="en-US"/>
              <a:t>From </a:t>
            </a:r>
            <a:r>
              <a:rPr lang="en-US" altLang="en-US" i="1"/>
              <a:t>Cloud Computing</a:t>
            </a:r>
            <a:r>
              <a:rPr lang="en-US" altLang="en-US"/>
              <a:t> by Thomas Erl, Zaigham Mahmood, and Ricardo Puttini</a:t>
            </a:r>
          </a:p>
          <a:p>
            <a:r>
              <a:rPr lang="en-US" altLang="en-US"/>
              <a:t>(ISBN: 0133387526) Copyright © 2013 Arcitura Education, Inc. All rights reserved.</a:t>
            </a:r>
          </a:p>
        </p:txBody>
      </p:sp>
      <p:pic>
        <p:nvPicPr>
          <p:cNvPr id="329730" name="Picture 2">
            <a:extLst>
              <a:ext uri="{FF2B5EF4-FFF2-40B4-BE49-F238E27FC236}">
                <a16:creationId xmlns:a16="http://schemas.microsoft.com/office/drawing/2014/main" id="{1B673578-EF42-4E8B-81AB-EB6A2644ED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63142" y="1075039"/>
            <a:ext cx="4454865" cy="44109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29731" name="Text Box 3">
            <a:extLst>
              <a:ext uri="{FF2B5EF4-FFF2-40B4-BE49-F238E27FC236}">
                <a16:creationId xmlns:a16="http://schemas.microsoft.com/office/drawing/2014/main" id="{5BDF6163-1770-4909-A084-E39323C0C166}"/>
              </a:ext>
            </a:extLst>
          </p:cNvPr>
          <p:cNvSpPr txBox="1">
            <a:spLocks noChangeArrowheads="1"/>
          </p:cNvSpPr>
          <p:nvPr/>
        </p:nvSpPr>
        <p:spPr bwMode="auto">
          <a:xfrm>
            <a:off x="6253164" y="5729164"/>
            <a:ext cx="5938836" cy="6744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r>
              <a:rPr lang="en-US" altLang="en-US" sz="1261" dirty="0"/>
              <a:t>Figure 4.10 A resilient system in which Cloud B hosts a redundant implementation of Cloud Service A to provide failover in case Cloud Service A on Cloud A becomes unavailable.</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8F4AE9-F92A-4BEB-A041-11436CB3E3DC}"/>
              </a:ext>
            </a:extLst>
          </p:cNvPr>
          <p:cNvSpPr>
            <a:spLocks noGrp="1"/>
          </p:cNvSpPr>
          <p:nvPr>
            <p:ph type="title"/>
          </p:nvPr>
        </p:nvSpPr>
        <p:spPr/>
        <p:txBody>
          <a:bodyPr>
            <a:normAutofit fontScale="90000"/>
          </a:bodyPr>
          <a:lstStyle/>
          <a:p>
            <a:pPr algn="ctr"/>
            <a:r>
              <a:rPr lang="en-US" dirty="0"/>
              <a:t>4.3. Cloud Delivery Models</a:t>
            </a:r>
          </a:p>
        </p:txBody>
      </p:sp>
      <p:sp>
        <p:nvSpPr>
          <p:cNvPr id="3" name="Content Placeholder 2">
            <a:extLst>
              <a:ext uri="{FF2B5EF4-FFF2-40B4-BE49-F238E27FC236}">
                <a16:creationId xmlns:a16="http://schemas.microsoft.com/office/drawing/2014/main" id="{72320785-6ACE-49C3-96CA-1B660D6E1C08}"/>
              </a:ext>
            </a:extLst>
          </p:cNvPr>
          <p:cNvSpPr>
            <a:spLocks noGrp="1"/>
          </p:cNvSpPr>
          <p:nvPr>
            <p:ph idx="1"/>
          </p:nvPr>
        </p:nvSpPr>
        <p:spPr>
          <a:xfrm>
            <a:off x="259492" y="1075039"/>
            <a:ext cx="11652421" cy="5589232"/>
          </a:xfrm>
        </p:spPr>
        <p:txBody>
          <a:bodyPr>
            <a:normAutofit fontScale="92500" lnSpcReduction="20000"/>
          </a:bodyPr>
          <a:lstStyle/>
          <a:p>
            <a:r>
              <a:rPr lang="en-US" dirty="0"/>
              <a:t>A </a:t>
            </a:r>
            <a:r>
              <a:rPr lang="en-US" b="1" i="1" dirty="0"/>
              <a:t>cloud delivery model </a:t>
            </a:r>
            <a:r>
              <a:rPr lang="en-US" dirty="0"/>
              <a:t>represents a specific, pre-packaged combination of IT resources offered by a cloud provider</a:t>
            </a:r>
          </a:p>
          <a:p>
            <a:r>
              <a:rPr lang="en-US" dirty="0"/>
              <a:t>Three common cloud delivery models have become widely established and formalized:</a:t>
            </a:r>
          </a:p>
          <a:p>
            <a:pPr lvl="1"/>
            <a:r>
              <a:rPr lang="en-US" dirty="0"/>
              <a:t>Infrastructure-as-a-Service (IaaS)</a:t>
            </a:r>
          </a:p>
          <a:p>
            <a:pPr lvl="1"/>
            <a:r>
              <a:rPr lang="en-US" dirty="0"/>
              <a:t>Platform-as-a-Service (PaaS)</a:t>
            </a:r>
          </a:p>
          <a:p>
            <a:pPr lvl="1"/>
            <a:r>
              <a:rPr lang="en-US" dirty="0"/>
              <a:t>Software-as-a-Service (SaaS)</a:t>
            </a:r>
          </a:p>
          <a:p>
            <a:r>
              <a:rPr lang="en-US" dirty="0"/>
              <a:t>Specialized variations of the three base cloud delivery models have emerged</a:t>
            </a:r>
          </a:p>
          <a:p>
            <a:pPr lvl="1"/>
            <a:r>
              <a:rPr lang="en-US" dirty="0"/>
              <a:t>Storage-as-a-Service</a:t>
            </a:r>
          </a:p>
          <a:p>
            <a:pPr lvl="1"/>
            <a:r>
              <a:rPr lang="en-US" dirty="0"/>
              <a:t>Database-as-a-Service</a:t>
            </a:r>
          </a:p>
          <a:p>
            <a:pPr lvl="1"/>
            <a:r>
              <a:rPr lang="en-US" dirty="0"/>
              <a:t>Security-as-a-Service</a:t>
            </a:r>
          </a:p>
          <a:p>
            <a:pPr lvl="1"/>
            <a:r>
              <a:rPr lang="en-US" dirty="0"/>
              <a:t>Communication-as-a-Service – VoIP,  Video Conference</a:t>
            </a:r>
          </a:p>
          <a:p>
            <a:pPr lvl="1"/>
            <a:r>
              <a:rPr lang="en-US" dirty="0"/>
              <a:t>Integration-as-a-Service – combines services (cloud and on-prem) for small and mid-size businesses</a:t>
            </a:r>
          </a:p>
          <a:p>
            <a:pPr lvl="1"/>
            <a:r>
              <a:rPr lang="en-US" dirty="0"/>
              <a:t>Testing-as-a-Service - automated regression testing, performance testing, security testing, application testing</a:t>
            </a:r>
          </a:p>
          <a:p>
            <a:pPr lvl="1"/>
            <a:r>
              <a:rPr lang="en-US" dirty="0"/>
              <a:t>Process-as-a-Service - payroll, printing, ecommerce</a:t>
            </a:r>
          </a:p>
        </p:txBody>
      </p:sp>
    </p:spTree>
    <p:extLst>
      <p:ext uri="{BB962C8B-B14F-4D97-AF65-F5344CB8AC3E}">
        <p14:creationId xmlns:p14="http://schemas.microsoft.com/office/powerpoint/2010/main" val="26847537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1A697B-A5C7-4793-AC7A-9502997BF630}"/>
              </a:ext>
            </a:extLst>
          </p:cNvPr>
          <p:cNvSpPr>
            <a:spLocks noGrp="1"/>
          </p:cNvSpPr>
          <p:nvPr>
            <p:ph type="title"/>
          </p:nvPr>
        </p:nvSpPr>
        <p:spPr>
          <a:xfrm>
            <a:off x="133350" y="333795"/>
            <a:ext cx="12058649" cy="498032"/>
          </a:xfrm>
        </p:spPr>
        <p:txBody>
          <a:bodyPr>
            <a:normAutofit fontScale="90000"/>
          </a:bodyPr>
          <a:lstStyle/>
          <a:p>
            <a:pPr algn="ctr"/>
            <a:r>
              <a:rPr lang="en-US" dirty="0"/>
              <a:t>4.3. Cloud Delivery Models: Infrastructure-as-a-Service (IaaS)</a:t>
            </a:r>
          </a:p>
        </p:txBody>
      </p:sp>
      <p:sp>
        <p:nvSpPr>
          <p:cNvPr id="3" name="Content Placeholder 2">
            <a:extLst>
              <a:ext uri="{FF2B5EF4-FFF2-40B4-BE49-F238E27FC236}">
                <a16:creationId xmlns:a16="http://schemas.microsoft.com/office/drawing/2014/main" id="{703F7D0A-E947-4562-93B3-CBE91C3F836F}"/>
              </a:ext>
            </a:extLst>
          </p:cNvPr>
          <p:cNvSpPr>
            <a:spLocks noGrp="1"/>
          </p:cNvSpPr>
          <p:nvPr>
            <p:ph idx="1"/>
          </p:nvPr>
        </p:nvSpPr>
        <p:spPr>
          <a:xfrm>
            <a:off x="259492" y="1075039"/>
            <a:ext cx="11652421" cy="5325761"/>
          </a:xfrm>
        </p:spPr>
        <p:txBody>
          <a:bodyPr>
            <a:normAutofit fontScale="92500" lnSpcReduction="10000"/>
          </a:bodyPr>
          <a:lstStyle/>
          <a:p>
            <a:r>
              <a:rPr lang="en-US" dirty="0"/>
              <a:t>The IaaS delivery model represents a self-contained IT environment comprised of infrastructure-centric IT resources that can be accessed and managed via cloud service-based interfaces and tools</a:t>
            </a:r>
          </a:p>
          <a:p>
            <a:r>
              <a:rPr lang="en-US" dirty="0"/>
              <a:t>This environment can include hardware, network, connectivity, operating systems, and other “raw” IT resources</a:t>
            </a:r>
          </a:p>
          <a:p>
            <a:r>
              <a:rPr lang="en-US" dirty="0"/>
              <a:t>IT resources are typically virtualized and packaged into bundles that simplify up-front runtime scaling and customization of the infrastructure</a:t>
            </a:r>
          </a:p>
          <a:p>
            <a:r>
              <a:rPr lang="en-US" dirty="0"/>
              <a:t>The general purpose of an IaaS environment is to provide cloud consumers with a high level of control and responsibility over its configuration and utilization</a:t>
            </a:r>
          </a:p>
          <a:p>
            <a:r>
              <a:rPr lang="en-US" dirty="0"/>
              <a:t>Resources are generally not preconfigured, placing the administrative responsibility directly upon the cloud consumer. </a:t>
            </a:r>
          </a:p>
          <a:p>
            <a:r>
              <a:rPr lang="en-US" dirty="0"/>
              <a:t>Require a high level of control, by consumer, over the cloud-based environment they intend to create</a:t>
            </a:r>
          </a:p>
        </p:txBody>
      </p:sp>
    </p:spTree>
    <p:extLst>
      <p:ext uri="{BB962C8B-B14F-4D97-AF65-F5344CB8AC3E}">
        <p14:creationId xmlns:p14="http://schemas.microsoft.com/office/powerpoint/2010/main" val="23986057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7CF26A-6451-4D81-AE5E-357D83878DEF}"/>
              </a:ext>
            </a:extLst>
          </p:cNvPr>
          <p:cNvSpPr>
            <a:spLocks noGrp="1"/>
          </p:cNvSpPr>
          <p:nvPr>
            <p:ph type="title"/>
          </p:nvPr>
        </p:nvSpPr>
        <p:spPr>
          <a:xfrm>
            <a:off x="190501" y="333795"/>
            <a:ext cx="11896724" cy="498032"/>
          </a:xfrm>
        </p:spPr>
        <p:txBody>
          <a:bodyPr>
            <a:normAutofit fontScale="90000"/>
          </a:bodyPr>
          <a:lstStyle/>
          <a:p>
            <a:pPr algn="ctr"/>
            <a:r>
              <a:rPr lang="en-US" dirty="0"/>
              <a:t>4.3. Cloud Delivery Models: Infrastructure-as-a-Service (IaaS)</a:t>
            </a:r>
          </a:p>
        </p:txBody>
      </p:sp>
      <p:sp>
        <p:nvSpPr>
          <p:cNvPr id="3" name="Content Placeholder 2">
            <a:extLst>
              <a:ext uri="{FF2B5EF4-FFF2-40B4-BE49-F238E27FC236}">
                <a16:creationId xmlns:a16="http://schemas.microsoft.com/office/drawing/2014/main" id="{10CB6E41-D982-4990-A00B-6DA9EE48A60B}"/>
              </a:ext>
            </a:extLst>
          </p:cNvPr>
          <p:cNvSpPr>
            <a:spLocks noGrp="1"/>
          </p:cNvSpPr>
          <p:nvPr>
            <p:ph idx="1"/>
          </p:nvPr>
        </p:nvSpPr>
        <p:spPr>
          <a:xfrm>
            <a:off x="259493" y="962526"/>
            <a:ext cx="6454716" cy="5399190"/>
          </a:xfrm>
        </p:spPr>
        <p:txBody>
          <a:bodyPr/>
          <a:lstStyle/>
          <a:p>
            <a:r>
              <a:rPr lang="en-US" dirty="0"/>
              <a:t>IT resources available through IaaS environments are generally offered as freshly initialized virtual instances</a:t>
            </a:r>
          </a:p>
          <a:p>
            <a:r>
              <a:rPr lang="en-US" dirty="0"/>
              <a:t>A central and primary IT resource within a typical IaaS environment is the virtual server</a:t>
            </a:r>
          </a:p>
          <a:p>
            <a:r>
              <a:rPr lang="en-US" dirty="0"/>
              <a:t>Virtual servers are leased by specifying server hardware requirements, such as processor capacity, memory, and local storage space</a:t>
            </a:r>
          </a:p>
          <a:p>
            <a:r>
              <a:rPr lang="en-US" dirty="0"/>
              <a:t>IaaS examples: AWS EC2, Rackspace, Google Compute Engine (GCE), Digital Ocean, Magento 1 Enterprise Edition</a:t>
            </a:r>
          </a:p>
        </p:txBody>
      </p:sp>
      <p:sp>
        <p:nvSpPr>
          <p:cNvPr id="4" name="Footer Placeholder 1">
            <a:extLst>
              <a:ext uri="{FF2B5EF4-FFF2-40B4-BE49-F238E27FC236}">
                <a16:creationId xmlns:a16="http://schemas.microsoft.com/office/drawing/2014/main" id="{3A775A36-2525-42F8-8DE5-B8AC6BA519B9}"/>
              </a:ext>
            </a:extLst>
          </p:cNvPr>
          <p:cNvSpPr>
            <a:spLocks noGrp="1"/>
          </p:cNvSpPr>
          <p:nvPr>
            <p:ph type="ftr" sz="quarter" idx="11"/>
          </p:nvPr>
        </p:nvSpPr>
        <p:spPr/>
        <p:txBody>
          <a:bodyPr/>
          <a:lstStyle/>
          <a:p>
            <a:r>
              <a:rPr lang="en-US" altLang="en-US"/>
              <a:t>From </a:t>
            </a:r>
            <a:r>
              <a:rPr lang="en-US" altLang="en-US" i="1"/>
              <a:t>Cloud Computing</a:t>
            </a:r>
            <a:r>
              <a:rPr lang="en-US" altLang="en-US"/>
              <a:t> by Thomas Erl, Zaigham Mahmood, and Ricardo Puttini</a:t>
            </a:r>
          </a:p>
          <a:p>
            <a:r>
              <a:rPr lang="en-US" altLang="en-US"/>
              <a:t>(ISBN: 0133387526) Copyright © 2013 Arcitura Education, Inc. All rights reserved.</a:t>
            </a:r>
          </a:p>
        </p:txBody>
      </p:sp>
      <p:pic>
        <p:nvPicPr>
          <p:cNvPr id="331778" name="Picture 2">
            <a:extLst>
              <a:ext uri="{FF2B5EF4-FFF2-40B4-BE49-F238E27FC236}">
                <a16:creationId xmlns:a16="http://schemas.microsoft.com/office/drawing/2014/main" id="{FA821F6D-49E0-4D75-A5B2-233C5650DA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14209" y="962526"/>
            <a:ext cx="5218298" cy="29370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31779" name="Text Box 3">
            <a:extLst>
              <a:ext uri="{FF2B5EF4-FFF2-40B4-BE49-F238E27FC236}">
                <a16:creationId xmlns:a16="http://schemas.microsoft.com/office/drawing/2014/main" id="{BACEC310-350A-4A30-8A19-1F417E5AA4E1}"/>
              </a:ext>
            </a:extLst>
          </p:cNvPr>
          <p:cNvSpPr txBox="1">
            <a:spLocks noChangeArrowheads="1"/>
          </p:cNvSpPr>
          <p:nvPr/>
        </p:nvSpPr>
        <p:spPr bwMode="auto">
          <a:xfrm>
            <a:off x="7357887" y="4030278"/>
            <a:ext cx="4416342" cy="8684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r>
              <a:rPr lang="en-US" altLang="en-US" sz="1261" dirty="0"/>
              <a:t>Figure 4.11 A cloud consumer is using a virtual server within an IaaS environment. Cloud consumers are provided with a range of contractual guarantees by the cloud provider, pertaining to characteristics such as capacity, performance, and availability.</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3ED735-B34D-4682-B536-E6E65514DE27}"/>
              </a:ext>
            </a:extLst>
          </p:cNvPr>
          <p:cNvSpPr>
            <a:spLocks noGrp="1"/>
          </p:cNvSpPr>
          <p:nvPr>
            <p:ph type="title"/>
          </p:nvPr>
        </p:nvSpPr>
        <p:spPr/>
        <p:txBody>
          <a:bodyPr>
            <a:normAutofit fontScale="90000"/>
          </a:bodyPr>
          <a:lstStyle/>
          <a:p>
            <a:pPr algn="ctr"/>
            <a:r>
              <a:rPr lang="en-US" sz="3200" b="0" i="0" u="none" strike="noStrike" baseline="0" dirty="0">
                <a:latin typeface="ACaslonPro-Semibold"/>
              </a:rPr>
              <a:t>4.1. Roles and Boundaries</a:t>
            </a:r>
            <a:endParaRPr lang="en-US" dirty="0"/>
          </a:p>
        </p:txBody>
      </p:sp>
      <p:sp>
        <p:nvSpPr>
          <p:cNvPr id="3" name="Content Placeholder 2">
            <a:extLst>
              <a:ext uri="{FF2B5EF4-FFF2-40B4-BE49-F238E27FC236}">
                <a16:creationId xmlns:a16="http://schemas.microsoft.com/office/drawing/2014/main" id="{3A9F80A7-EC8D-4011-A0A0-EF6E0B1A5B69}"/>
              </a:ext>
            </a:extLst>
          </p:cNvPr>
          <p:cNvSpPr>
            <a:spLocks noGrp="1"/>
          </p:cNvSpPr>
          <p:nvPr>
            <p:ph idx="1"/>
          </p:nvPr>
        </p:nvSpPr>
        <p:spPr/>
        <p:txBody>
          <a:bodyPr/>
          <a:lstStyle/>
          <a:p>
            <a:pPr algn="l"/>
            <a:r>
              <a:rPr lang="en-US"/>
              <a:t>Organizations and humans can assume different types of pre-defined roles depending on how they relate to and/or interact with a cloud and its hosted IT resources</a:t>
            </a:r>
          </a:p>
          <a:p>
            <a:pPr algn="l"/>
            <a:r>
              <a:rPr lang="en-US"/>
              <a:t>Cloud Provider role:</a:t>
            </a:r>
          </a:p>
          <a:p>
            <a:pPr lvl="1"/>
            <a:r>
              <a:rPr lang="en-US"/>
              <a:t>making cloud services available to cloud consumers, as per agreed upon SLA guarantees</a:t>
            </a:r>
          </a:p>
          <a:p>
            <a:pPr lvl="1"/>
            <a:r>
              <a:rPr lang="en-US"/>
              <a:t>tasked with any required management and administrative duties to ensure the on-going operation of the overall cloud infrastructure</a:t>
            </a:r>
          </a:p>
          <a:p>
            <a:pPr lvl="1"/>
            <a:r>
              <a:rPr lang="en-US"/>
              <a:t>Owns the IT resources that’s made available for lease</a:t>
            </a:r>
          </a:p>
          <a:p>
            <a:pPr lvl="1"/>
            <a:r>
              <a:rPr lang="en-US"/>
              <a:t>May also resell IT resources from other providers</a:t>
            </a:r>
          </a:p>
        </p:txBody>
      </p:sp>
    </p:spTree>
    <p:extLst>
      <p:ext uri="{BB962C8B-B14F-4D97-AF65-F5344CB8AC3E}">
        <p14:creationId xmlns:p14="http://schemas.microsoft.com/office/powerpoint/2010/main" val="14620891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5FEF84-5FE4-46BB-B370-63D63B55FE9C}"/>
              </a:ext>
            </a:extLst>
          </p:cNvPr>
          <p:cNvSpPr>
            <a:spLocks noGrp="1"/>
          </p:cNvSpPr>
          <p:nvPr>
            <p:ph type="title"/>
          </p:nvPr>
        </p:nvSpPr>
        <p:spPr>
          <a:xfrm>
            <a:off x="259493" y="333795"/>
            <a:ext cx="11732482" cy="498032"/>
          </a:xfrm>
        </p:spPr>
        <p:txBody>
          <a:bodyPr>
            <a:normAutofit fontScale="90000"/>
          </a:bodyPr>
          <a:lstStyle/>
          <a:p>
            <a:pPr algn="ctr"/>
            <a:r>
              <a:rPr lang="en-US" dirty="0"/>
              <a:t>4.3. Cloud Delivery Models: Platform-as-a-Service (PaaS)</a:t>
            </a:r>
          </a:p>
        </p:txBody>
      </p:sp>
      <p:sp>
        <p:nvSpPr>
          <p:cNvPr id="3" name="Content Placeholder 2">
            <a:extLst>
              <a:ext uri="{FF2B5EF4-FFF2-40B4-BE49-F238E27FC236}">
                <a16:creationId xmlns:a16="http://schemas.microsoft.com/office/drawing/2014/main" id="{6C290964-C7CB-42CA-952F-C182BE61AFBE}"/>
              </a:ext>
            </a:extLst>
          </p:cNvPr>
          <p:cNvSpPr>
            <a:spLocks noGrp="1"/>
          </p:cNvSpPr>
          <p:nvPr>
            <p:ph idx="1"/>
          </p:nvPr>
        </p:nvSpPr>
        <p:spPr/>
        <p:txBody>
          <a:bodyPr>
            <a:normAutofit lnSpcReduction="10000"/>
          </a:bodyPr>
          <a:lstStyle/>
          <a:p>
            <a:r>
              <a:rPr lang="en-US" dirty="0"/>
              <a:t>The PaaS delivery model represents a pre-defined “ready-to-use” environment typically comprised of already deployed and configured IT resources</a:t>
            </a:r>
          </a:p>
          <a:p>
            <a:r>
              <a:rPr lang="en-US" dirty="0"/>
              <a:t>PaaS relies on the usage of a ready-made environment that establishes a set of pre-packaged products and tools used to support the entire delivery lifecycle of custom applications.</a:t>
            </a:r>
          </a:p>
          <a:p>
            <a:r>
              <a:rPr lang="en-US" dirty="0"/>
              <a:t>Common reasons to use and invest in a PaaS environment include:</a:t>
            </a:r>
          </a:p>
          <a:p>
            <a:pPr lvl="1"/>
            <a:r>
              <a:rPr lang="en-US" dirty="0"/>
              <a:t>The cloud consumer wants to extend on-premise environments into the cloud for scalability and economic purposes</a:t>
            </a:r>
          </a:p>
          <a:p>
            <a:pPr lvl="1"/>
            <a:r>
              <a:rPr lang="en-US" dirty="0"/>
              <a:t>The cloud consumer uses the ready-made environment to entirely substitute an on-premise environment.</a:t>
            </a:r>
          </a:p>
          <a:p>
            <a:pPr lvl="1"/>
            <a:r>
              <a:rPr lang="en-US" dirty="0"/>
              <a:t>The cloud consumer wants to become a cloud provider and deploys its own cloud services to be made available to other external cloud consumers.</a:t>
            </a:r>
          </a:p>
        </p:txBody>
      </p:sp>
    </p:spTree>
    <p:extLst>
      <p:ext uri="{BB962C8B-B14F-4D97-AF65-F5344CB8AC3E}">
        <p14:creationId xmlns:p14="http://schemas.microsoft.com/office/powerpoint/2010/main" val="17731640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0B570-0887-4DB9-A122-4D389FF378B8}"/>
              </a:ext>
            </a:extLst>
          </p:cNvPr>
          <p:cNvSpPr>
            <a:spLocks noGrp="1"/>
          </p:cNvSpPr>
          <p:nvPr>
            <p:ph type="title"/>
          </p:nvPr>
        </p:nvSpPr>
        <p:spPr>
          <a:xfrm>
            <a:off x="104775" y="333795"/>
            <a:ext cx="11827733" cy="498032"/>
          </a:xfrm>
        </p:spPr>
        <p:txBody>
          <a:bodyPr>
            <a:normAutofit fontScale="90000"/>
          </a:bodyPr>
          <a:lstStyle/>
          <a:p>
            <a:pPr algn="ctr"/>
            <a:r>
              <a:rPr lang="en-US" dirty="0"/>
              <a:t>4.3. Cloud Delivery Models: Platform-as-a-Service (PaaS)</a:t>
            </a:r>
          </a:p>
        </p:txBody>
      </p:sp>
      <p:sp>
        <p:nvSpPr>
          <p:cNvPr id="3" name="Content Placeholder 2">
            <a:extLst>
              <a:ext uri="{FF2B5EF4-FFF2-40B4-BE49-F238E27FC236}">
                <a16:creationId xmlns:a16="http://schemas.microsoft.com/office/drawing/2014/main" id="{9B441454-DDE0-49D7-BE2B-417D4548F68C}"/>
              </a:ext>
            </a:extLst>
          </p:cNvPr>
          <p:cNvSpPr>
            <a:spLocks noGrp="1"/>
          </p:cNvSpPr>
          <p:nvPr>
            <p:ph idx="1"/>
          </p:nvPr>
        </p:nvSpPr>
        <p:spPr>
          <a:xfrm>
            <a:off x="259492" y="1075039"/>
            <a:ext cx="6758268" cy="5115693"/>
          </a:xfrm>
        </p:spPr>
        <p:txBody>
          <a:bodyPr>
            <a:normAutofit fontScale="92500" lnSpcReduction="10000"/>
          </a:bodyPr>
          <a:lstStyle/>
          <a:p>
            <a:r>
              <a:rPr lang="en-US" dirty="0"/>
              <a:t>With PaaS, the cloud consumer is spared the administrative burden of setting up and maintaining the bare infrastructure IT resources provided via the IaaS model</a:t>
            </a:r>
          </a:p>
          <a:p>
            <a:r>
              <a:rPr lang="en-US" dirty="0"/>
              <a:t>Conversely, the cloud consumer is granted a lower level of control over the underlying IT resources that host and provision the platform</a:t>
            </a:r>
          </a:p>
          <a:p>
            <a:r>
              <a:rPr lang="en-US" dirty="0"/>
              <a:t>PaaS products are available with different development stacks</a:t>
            </a:r>
          </a:p>
          <a:p>
            <a:r>
              <a:rPr lang="en-US" dirty="0"/>
              <a:t>PaaS examples: AWS Elastic Beanstalk, Heroku, Windows Azure (mostly used as PaaS), Force.com, OpenShift, Apache Stratos, Magento Commerce Cloud</a:t>
            </a:r>
          </a:p>
        </p:txBody>
      </p:sp>
      <p:sp>
        <p:nvSpPr>
          <p:cNvPr id="4" name="Footer Placeholder 1">
            <a:extLst>
              <a:ext uri="{FF2B5EF4-FFF2-40B4-BE49-F238E27FC236}">
                <a16:creationId xmlns:a16="http://schemas.microsoft.com/office/drawing/2014/main" id="{8932F14F-F070-470C-878B-631D28D75543}"/>
              </a:ext>
            </a:extLst>
          </p:cNvPr>
          <p:cNvSpPr>
            <a:spLocks noGrp="1"/>
          </p:cNvSpPr>
          <p:nvPr>
            <p:ph type="ftr" sz="quarter" idx="11"/>
          </p:nvPr>
        </p:nvSpPr>
        <p:spPr/>
        <p:txBody>
          <a:bodyPr/>
          <a:lstStyle/>
          <a:p>
            <a:r>
              <a:rPr lang="en-US" altLang="en-US"/>
              <a:t>From </a:t>
            </a:r>
            <a:r>
              <a:rPr lang="en-US" altLang="en-US" i="1"/>
              <a:t>Cloud Computing</a:t>
            </a:r>
            <a:r>
              <a:rPr lang="en-US" altLang="en-US"/>
              <a:t> by Thomas Erl, Zaigham Mahmood, and Ricardo Puttini</a:t>
            </a:r>
          </a:p>
          <a:p>
            <a:r>
              <a:rPr lang="en-US" altLang="en-US"/>
              <a:t>(ISBN: 0133387526) Copyright © 2013 Arcitura Education, Inc. All rights reserved.</a:t>
            </a:r>
          </a:p>
        </p:txBody>
      </p:sp>
      <p:pic>
        <p:nvPicPr>
          <p:cNvPr id="333826" name="Picture 2">
            <a:extLst>
              <a:ext uri="{FF2B5EF4-FFF2-40B4-BE49-F238E27FC236}">
                <a16:creationId xmlns:a16="http://schemas.microsoft.com/office/drawing/2014/main" id="{77C012F7-1C6C-49D2-936A-80DE1CC26D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7760" y="1075039"/>
            <a:ext cx="4914748" cy="37903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33827" name="Text Box 3">
            <a:extLst>
              <a:ext uri="{FF2B5EF4-FFF2-40B4-BE49-F238E27FC236}">
                <a16:creationId xmlns:a16="http://schemas.microsoft.com/office/drawing/2014/main" id="{A5D77E16-64DC-4CD0-89FD-1A20186365AB}"/>
              </a:ext>
            </a:extLst>
          </p:cNvPr>
          <p:cNvSpPr txBox="1">
            <a:spLocks noChangeArrowheads="1"/>
          </p:cNvSpPr>
          <p:nvPr/>
        </p:nvSpPr>
        <p:spPr bwMode="auto">
          <a:xfrm>
            <a:off x="7144718" y="5108591"/>
            <a:ext cx="5047281" cy="6744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r>
              <a:rPr lang="en-US" altLang="en-US" sz="1261" dirty="0"/>
              <a:t>Figure 4.12 A cloud consumer is accessing a ready-made PaaS environment. The question mark indicates that the cloud consumer is intentionally shielded from the implementation details of the platform.</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46E7A8-F7A9-4AEF-A1B0-0484ABC45A71}"/>
              </a:ext>
            </a:extLst>
          </p:cNvPr>
          <p:cNvSpPr>
            <a:spLocks noGrp="1"/>
          </p:cNvSpPr>
          <p:nvPr>
            <p:ph type="title"/>
          </p:nvPr>
        </p:nvSpPr>
        <p:spPr>
          <a:xfrm>
            <a:off x="259493" y="333795"/>
            <a:ext cx="11652420" cy="498032"/>
          </a:xfrm>
        </p:spPr>
        <p:txBody>
          <a:bodyPr>
            <a:normAutofit fontScale="90000"/>
          </a:bodyPr>
          <a:lstStyle/>
          <a:p>
            <a:pPr algn="ctr"/>
            <a:r>
              <a:rPr lang="en-US" dirty="0"/>
              <a:t>4.3. Cloud Delivery Models: Software-as-a-Service (SaaS)</a:t>
            </a:r>
          </a:p>
        </p:txBody>
      </p:sp>
      <p:sp>
        <p:nvSpPr>
          <p:cNvPr id="3" name="Content Placeholder 2">
            <a:extLst>
              <a:ext uri="{FF2B5EF4-FFF2-40B4-BE49-F238E27FC236}">
                <a16:creationId xmlns:a16="http://schemas.microsoft.com/office/drawing/2014/main" id="{0B8037D5-E932-43B7-A7BC-2217FD6F1A90}"/>
              </a:ext>
            </a:extLst>
          </p:cNvPr>
          <p:cNvSpPr>
            <a:spLocks noGrp="1"/>
          </p:cNvSpPr>
          <p:nvPr>
            <p:ph idx="1"/>
          </p:nvPr>
        </p:nvSpPr>
        <p:spPr>
          <a:xfrm>
            <a:off x="259492" y="831827"/>
            <a:ext cx="11652421" cy="5692378"/>
          </a:xfrm>
        </p:spPr>
        <p:txBody>
          <a:bodyPr>
            <a:normAutofit/>
          </a:bodyPr>
          <a:lstStyle/>
          <a:p>
            <a:r>
              <a:rPr lang="en-US" dirty="0"/>
              <a:t>A software program positioned as a shared cloud service and made available as a “product” or generic utility </a:t>
            </a:r>
          </a:p>
          <a:p>
            <a:r>
              <a:rPr lang="en-US" dirty="0"/>
              <a:t>Used to make a reusable cloud service widely available (often commercially) to a range of cloud consumers</a:t>
            </a:r>
          </a:p>
          <a:p>
            <a:r>
              <a:rPr lang="en-US" dirty="0"/>
              <a:t>An entire marketplace exists around SaaS products that can be leased and used for different purposes and via different terms</a:t>
            </a:r>
          </a:p>
          <a:p>
            <a:r>
              <a:rPr lang="en-US" dirty="0"/>
              <a:t>Consumer is granted very limited administrative control over a SaaS implementation</a:t>
            </a:r>
          </a:p>
          <a:p>
            <a:r>
              <a:rPr lang="en-US" dirty="0"/>
              <a:t>It is most often provisioned by the cloud provider, but it can be legally owned by whichever entity assumes the cloud service owner role.</a:t>
            </a:r>
          </a:p>
          <a:p>
            <a:pPr lvl="1"/>
            <a:r>
              <a:rPr lang="en-US" dirty="0"/>
              <a:t>an organization acting as a cloud consumer while using and working with a PaaS environment can build a cloud service that it decides to deploy in that same environment as a SaaS offering</a:t>
            </a:r>
          </a:p>
        </p:txBody>
      </p:sp>
    </p:spTree>
    <p:extLst>
      <p:ext uri="{BB962C8B-B14F-4D97-AF65-F5344CB8AC3E}">
        <p14:creationId xmlns:p14="http://schemas.microsoft.com/office/powerpoint/2010/main" val="36716268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CF080E-41A9-4AA7-8583-011C6786DB36}"/>
              </a:ext>
            </a:extLst>
          </p:cNvPr>
          <p:cNvSpPr>
            <a:spLocks noGrp="1"/>
          </p:cNvSpPr>
          <p:nvPr>
            <p:ph type="title"/>
          </p:nvPr>
        </p:nvSpPr>
        <p:spPr>
          <a:xfrm>
            <a:off x="280087" y="333795"/>
            <a:ext cx="10740473" cy="498032"/>
          </a:xfrm>
        </p:spPr>
        <p:txBody>
          <a:bodyPr>
            <a:normAutofit fontScale="90000"/>
          </a:bodyPr>
          <a:lstStyle/>
          <a:p>
            <a:pPr algn="ctr"/>
            <a:r>
              <a:rPr lang="en-US" dirty="0"/>
              <a:t>4.3. Cloud Delivery Models: Software-as-a-Service (SaaS)</a:t>
            </a:r>
          </a:p>
        </p:txBody>
      </p:sp>
      <p:sp>
        <p:nvSpPr>
          <p:cNvPr id="4" name="Footer Placeholder 1">
            <a:extLst>
              <a:ext uri="{FF2B5EF4-FFF2-40B4-BE49-F238E27FC236}">
                <a16:creationId xmlns:a16="http://schemas.microsoft.com/office/drawing/2014/main" id="{DF0939E4-0037-4EF6-A3E9-2A8789F304DA}"/>
              </a:ext>
            </a:extLst>
          </p:cNvPr>
          <p:cNvSpPr>
            <a:spLocks noGrp="1"/>
          </p:cNvSpPr>
          <p:nvPr>
            <p:ph type="ftr" sz="quarter" idx="11"/>
          </p:nvPr>
        </p:nvSpPr>
        <p:spPr/>
        <p:txBody>
          <a:bodyPr/>
          <a:lstStyle/>
          <a:p>
            <a:r>
              <a:rPr lang="en-US" altLang="en-US"/>
              <a:t>From </a:t>
            </a:r>
            <a:r>
              <a:rPr lang="en-US" altLang="en-US" i="1"/>
              <a:t>Cloud Computing</a:t>
            </a:r>
            <a:r>
              <a:rPr lang="en-US" altLang="en-US"/>
              <a:t> by Thomas Erl, Zaigham Mahmood, and Ricardo Puttini</a:t>
            </a:r>
          </a:p>
          <a:p>
            <a:r>
              <a:rPr lang="en-US" altLang="en-US"/>
              <a:t>(ISBN: 0133387526) Copyright © 2013 Arcitura Education, Inc. All rights reserved.</a:t>
            </a:r>
          </a:p>
        </p:txBody>
      </p:sp>
      <p:pic>
        <p:nvPicPr>
          <p:cNvPr id="335874" name="Picture 2">
            <a:extLst>
              <a:ext uri="{FF2B5EF4-FFF2-40B4-BE49-F238E27FC236}">
                <a16:creationId xmlns:a16="http://schemas.microsoft.com/office/drawing/2014/main" id="{19BE3E91-FCB1-438B-A8A6-51D4B89FEA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71029" y="1983687"/>
            <a:ext cx="6772239" cy="36977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35875" name="Text Box 3">
            <a:extLst>
              <a:ext uri="{FF2B5EF4-FFF2-40B4-BE49-F238E27FC236}">
                <a16:creationId xmlns:a16="http://schemas.microsoft.com/office/drawing/2014/main" id="{4D80B53D-8976-49C1-BD4C-BC59D04C77DF}"/>
              </a:ext>
            </a:extLst>
          </p:cNvPr>
          <p:cNvSpPr txBox="1">
            <a:spLocks noChangeArrowheads="1"/>
          </p:cNvSpPr>
          <p:nvPr/>
        </p:nvSpPr>
        <p:spPr bwMode="auto">
          <a:xfrm>
            <a:off x="3178137" y="5681404"/>
            <a:ext cx="6565131" cy="4803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lang="en-US" altLang="en-US" sz="1261" dirty="0"/>
              <a:t>Figure 4.13 The cloud service consumer is given access the cloud service contract, but not to any </a:t>
            </a:r>
          </a:p>
          <a:p>
            <a:r>
              <a:rPr lang="en-US" altLang="en-US" sz="1261" dirty="0"/>
              <a:t>	 underlying IT resources or implementation details.</a:t>
            </a:r>
          </a:p>
        </p:txBody>
      </p:sp>
      <p:sp>
        <p:nvSpPr>
          <p:cNvPr id="6" name="Content Placeholder 2">
            <a:extLst>
              <a:ext uri="{FF2B5EF4-FFF2-40B4-BE49-F238E27FC236}">
                <a16:creationId xmlns:a16="http://schemas.microsoft.com/office/drawing/2014/main" id="{BBAE69B5-76E4-4F2B-B648-FD5543B330B6}"/>
              </a:ext>
            </a:extLst>
          </p:cNvPr>
          <p:cNvSpPr>
            <a:spLocks noGrp="1"/>
          </p:cNvSpPr>
          <p:nvPr>
            <p:ph idx="1"/>
          </p:nvPr>
        </p:nvSpPr>
        <p:spPr>
          <a:xfrm>
            <a:off x="280087" y="940822"/>
            <a:ext cx="11583050" cy="1142634"/>
          </a:xfrm>
        </p:spPr>
        <p:txBody>
          <a:bodyPr/>
          <a:lstStyle/>
          <a:p>
            <a:r>
              <a:rPr lang="en-US" dirty="0"/>
              <a:t>SaaS examples: BigCommerce, Google Apps, Salesforce, Dropbox, MailChimp, </a:t>
            </a:r>
            <a:r>
              <a:rPr lang="en-US" dirty="0" err="1"/>
              <a:t>ZenDesk</a:t>
            </a:r>
            <a:r>
              <a:rPr lang="en-US" dirty="0"/>
              <a:t>, DocuSign, Slack, </a:t>
            </a:r>
            <a:r>
              <a:rPr lang="en-US" dirty="0" err="1"/>
              <a:t>Hubspot</a:t>
            </a:r>
            <a:endParaRPr lang="en-US"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280391-D6F3-46EA-BCC6-775C7B47FC97}"/>
              </a:ext>
            </a:extLst>
          </p:cNvPr>
          <p:cNvSpPr>
            <a:spLocks noGrp="1"/>
          </p:cNvSpPr>
          <p:nvPr>
            <p:ph type="title"/>
          </p:nvPr>
        </p:nvSpPr>
        <p:spPr>
          <a:xfrm>
            <a:off x="0" y="333795"/>
            <a:ext cx="12191999" cy="498032"/>
          </a:xfrm>
        </p:spPr>
        <p:txBody>
          <a:bodyPr>
            <a:normAutofit fontScale="90000"/>
          </a:bodyPr>
          <a:lstStyle/>
          <a:p>
            <a:pPr algn="ctr"/>
            <a:r>
              <a:rPr lang="en-US" dirty="0"/>
              <a:t>4.3. Cloud Delivery Models: Comparing Cloud Delivery Models</a:t>
            </a:r>
          </a:p>
        </p:txBody>
      </p:sp>
      <p:sp>
        <p:nvSpPr>
          <p:cNvPr id="3" name="Content Placeholder 2">
            <a:extLst>
              <a:ext uri="{FF2B5EF4-FFF2-40B4-BE49-F238E27FC236}">
                <a16:creationId xmlns:a16="http://schemas.microsoft.com/office/drawing/2014/main" id="{D78B2F30-3801-402A-9603-BA3D9E2CA2F5}"/>
              </a:ext>
            </a:extLst>
          </p:cNvPr>
          <p:cNvSpPr>
            <a:spLocks noGrp="1"/>
          </p:cNvSpPr>
          <p:nvPr>
            <p:ph idx="1"/>
          </p:nvPr>
        </p:nvSpPr>
        <p:spPr>
          <a:xfrm>
            <a:off x="1487331" y="5716117"/>
            <a:ext cx="9463181" cy="620111"/>
          </a:xfrm>
        </p:spPr>
        <p:txBody>
          <a:bodyPr/>
          <a:lstStyle/>
          <a:p>
            <a:r>
              <a:rPr lang="en-US" dirty="0"/>
              <a:t>Table 4.1 A comparison of typical cloud delivery model control levels.</a:t>
            </a:r>
          </a:p>
        </p:txBody>
      </p:sp>
      <p:pic>
        <p:nvPicPr>
          <p:cNvPr id="4" name="Picture 3">
            <a:extLst>
              <a:ext uri="{FF2B5EF4-FFF2-40B4-BE49-F238E27FC236}">
                <a16:creationId xmlns:a16="http://schemas.microsoft.com/office/drawing/2014/main" id="{CDA00C51-7E87-4F9B-AA6F-79135A04C058}"/>
              </a:ext>
            </a:extLst>
          </p:cNvPr>
          <p:cNvPicPr>
            <a:picLocks noChangeAspect="1"/>
          </p:cNvPicPr>
          <p:nvPr/>
        </p:nvPicPr>
        <p:blipFill>
          <a:blip r:embed="rId2"/>
          <a:stretch>
            <a:fillRect/>
          </a:stretch>
        </p:blipFill>
        <p:spPr>
          <a:xfrm>
            <a:off x="1901588" y="1395808"/>
            <a:ext cx="8388823" cy="4066384"/>
          </a:xfrm>
          <a:prstGeom prst="rect">
            <a:avLst/>
          </a:prstGeom>
        </p:spPr>
      </p:pic>
    </p:spTree>
    <p:extLst>
      <p:ext uri="{BB962C8B-B14F-4D97-AF65-F5344CB8AC3E}">
        <p14:creationId xmlns:p14="http://schemas.microsoft.com/office/powerpoint/2010/main" val="37451478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280391-D6F3-46EA-BCC6-775C7B47FC97}"/>
              </a:ext>
            </a:extLst>
          </p:cNvPr>
          <p:cNvSpPr>
            <a:spLocks noGrp="1"/>
          </p:cNvSpPr>
          <p:nvPr>
            <p:ph type="title"/>
          </p:nvPr>
        </p:nvSpPr>
        <p:spPr>
          <a:xfrm>
            <a:off x="0" y="333795"/>
            <a:ext cx="12191999" cy="498032"/>
          </a:xfrm>
        </p:spPr>
        <p:txBody>
          <a:bodyPr>
            <a:normAutofit fontScale="90000"/>
          </a:bodyPr>
          <a:lstStyle/>
          <a:p>
            <a:pPr algn="ctr"/>
            <a:r>
              <a:rPr lang="en-US" dirty="0"/>
              <a:t>4.3. Cloud Delivery Models: Comparing Cloud Delivery Models</a:t>
            </a:r>
          </a:p>
        </p:txBody>
      </p:sp>
      <p:sp>
        <p:nvSpPr>
          <p:cNvPr id="3" name="Content Placeholder 2">
            <a:extLst>
              <a:ext uri="{FF2B5EF4-FFF2-40B4-BE49-F238E27FC236}">
                <a16:creationId xmlns:a16="http://schemas.microsoft.com/office/drawing/2014/main" id="{D78B2F30-3801-402A-9603-BA3D9E2CA2F5}"/>
              </a:ext>
            </a:extLst>
          </p:cNvPr>
          <p:cNvSpPr>
            <a:spLocks noGrp="1"/>
          </p:cNvSpPr>
          <p:nvPr>
            <p:ph idx="1"/>
          </p:nvPr>
        </p:nvSpPr>
        <p:spPr>
          <a:xfrm>
            <a:off x="1607029" y="5666874"/>
            <a:ext cx="9603275" cy="692300"/>
          </a:xfrm>
        </p:spPr>
        <p:txBody>
          <a:bodyPr>
            <a:normAutofit fontScale="77500" lnSpcReduction="20000"/>
          </a:bodyPr>
          <a:lstStyle/>
          <a:p>
            <a:r>
              <a:rPr lang="en-US" dirty="0"/>
              <a:t>Table 4.2 Typical activities carried out by cloud consumers and cloud providers in relation to the cloud delivery models.</a:t>
            </a:r>
          </a:p>
        </p:txBody>
      </p:sp>
      <p:pic>
        <p:nvPicPr>
          <p:cNvPr id="7" name="Picture 6">
            <a:extLst>
              <a:ext uri="{FF2B5EF4-FFF2-40B4-BE49-F238E27FC236}">
                <a16:creationId xmlns:a16="http://schemas.microsoft.com/office/drawing/2014/main" id="{A24E8DB1-6232-4B2C-BD22-E710063C1BDE}"/>
              </a:ext>
            </a:extLst>
          </p:cNvPr>
          <p:cNvPicPr>
            <a:picLocks noChangeAspect="1"/>
          </p:cNvPicPr>
          <p:nvPr/>
        </p:nvPicPr>
        <p:blipFill>
          <a:blip r:embed="rId2"/>
          <a:stretch>
            <a:fillRect/>
          </a:stretch>
        </p:blipFill>
        <p:spPr>
          <a:xfrm>
            <a:off x="2209957" y="1029835"/>
            <a:ext cx="7553325" cy="4439031"/>
          </a:xfrm>
          <a:prstGeom prst="rect">
            <a:avLst/>
          </a:prstGeom>
        </p:spPr>
      </p:pic>
    </p:spTree>
    <p:extLst>
      <p:ext uri="{BB962C8B-B14F-4D97-AF65-F5344CB8AC3E}">
        <p14:creationId xmlns:p14="http://schemas.microsoft.com/office/powerpoint/2010/main" val="18683699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280391-D6F3-46EA-BCC6-775C7B47FC97}"/>
              </a:ext>
            </a:extLst>
          </p:cNvPr>
          <p:cNvSpPr>
            <a:spLocks noGrp="1"/>
          </p:cNvSpPr>
          <p:nvPr>
            <p:ph type="title"/>
          </p:nvPr>
        </p:nvSpPr>
        <p:spPr/>
        <p:txBody>
          <a:bodyPr>
            <a:normAutofit fontScale="90000"/>
          </a:bodyPr>
          <a:lstStyle/>
          <a:p>
            <a:pPr algn="ctr"/>
            <a:r>
              <a:rPr lang="en-US" dirty="0"/>
              <a:t>Comparing Cloud Delivery Models</a:t>
            </a:r>
          </a:p>
        </p:txBody>
      </p:sp>
      <p:sp>
        <p:nvSpPr>
          <p:cNvPr id="3" name="Content Placeholder 2">
            <a:extLst>
              <a:ext uri="{FF2B5EF4-FFF2-40B4-BE49-F238E27FC236}">
                <a16:creationId xmlns:a16="http://schemas.microsoft.com/office/drawing/2014/main" id="{D78B2F30-3801-402A-9603-BA3D9E2CA2F5}"/>
              </a:ext>
            </a:extLst>
          </p:cNvPr>
          <p:cNvSpPr>
            <a:spLocks noGrp="1"/>
          </p:cNvSpPr>
          <p:nvPr>
            <p:ph idx="1"/>
          </p:nvPr>
        </p:nvSpPr>
        <p:spPr>
          <a:xfrm>
            <a:off x="3551326" y="5907820"/>
            <a:ext cx="5335192" cy="692300"/>
          </a:xfrm>
        </p:spPr>
        <p:txBody>
          <a:bodyPr>
            <a:normAutofit/>
          </a:bodyPr>
          <a:lstStyle/>
          <a:p>
            <a:r>
              <a:rPr lang="en-US" dirty="0"/>
              <a:t>Consumer vs Provider responsibilities.</a:t>
            </a:r>
          </a:p>
        </p:txBody>
      </p:sp>
      <p:pic>
        <p:nvPicPr>
          <p:cNvPr id="4" name="Picture 3">
            <a:extLst>
              <a:ext uri="{FF2B5EF4-FFF2-40B4-BE49-F238E27FC236}">
                <a16:creationId xmlns:a16="http://schemas.microsoft.com/office/drawing/2014/main" id="{A9659965-3F97-48B1-817D-7ECD58202D92}"/>
              </a:ext>
            </a:extLst>
          </p:cNvPr>
          <p:cNvPicPr>
            <a:picLocks noChangeAspect="1"/>
          </p:cNvPicPr>
          <p:nvPr/>
        </p:nvPicPr>
        <p:blipFill>
          <a:blip r:embed="rId2"/>
          <a:stretch>
            <a:fillRect/>
          </a:stretch>
        </p:blipFill>
        <p:spPr>
          <a:xfrm>
            <a:off x="1270635" y="1166656"/>
            <a:ext cx="9650730" cy="4741164"/>
          </a:xfrm>
          <a:prstGeom prst="rect">
            <a:avLst/>
          </a:prstGeom>
        </p:spPr>
      </p:pic>
    </p:spTree>
    <p:extLst>
      <p:ext uri="{BB962C8B-B14F-4D97-AF65-F5344CB8AC3E}">
        <p14:creationId xmlns:p14="http://schemas.microsoft.com/office/powerpoint/2010/main" val="7050594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2DE88-7751-4EE1-9013-89BBD510893B}"/>
              </a:ext>
            </a:extLst>
          </p:cNvPr>
          <p:cNvSpPr>
            <a:spLocks noGrp="1"/>
          </p:cNvSpPr>
          <p:nvPr>
            <p:ph type="title"/>
          </p:nvPr>
        </p:nvSpPr>
        <p:spPr>
          <a:xfrm>
            <a:off x="1" y="0"/>
            <a:ext cx="12018220" cy="831827"/>
          </a:xfrm>
        </p:spPr>
        <p:txBody>
          <a:bodyPr>
            <a:normAutofit fontScale="90000"/>
          </a:bodyPr>
          <a:lstStyle/>
          <a:p>
            <a:pPr algn="ctr"/>
            <a:r>
              <a:rPr lang="en-US" dirty="0"/>
              <a:t>4.3. Cloud Delivery Models: Combining Cloud Delivery Models - IaaS + PaaS</a:t>
            </a:r>
          </a:p>
        </p:txBody>
      </p:sp>
      <p:sp>
        <p:nvSpPr>
          <p:cNvPr id="3" name="Content Placeholder 2">
            <a:extLst>
              <a:ext uri="{FF2B5EF4-FFF2-40B4-BE49-F238E27FC236}">
                <a16:creationId xmlns:a16="http://schemas.microsoft.com/office/drawing/2014/main" id="{AF5BA243-E781-40AC-A318-CBE5B48CE5DC}"/>
              </a:ext>
            </a:extLst>
          </p:cNvPr>
          <p:cNvSpPr>
            <a:spLocks noGrp="1"/>
          </p:cNvSpPr>
          <p:nvPr>
            <p:ph idx="1"/>
          </p:nvPr>
        </p:nvSpPr>
        <p:spPr>
          <a:xfrm>
            <a:off x="259493" y="1075039"/>
            <a:ext cx="6610540" cy="5115693"/>
          </a:xfrm>
        </p:spPr>
        <p:txBody>
          <a:bodyPr/>
          <a:lstStyle/>
          <a:p>
            <a:r>
              <a:rPr lang="en-US" dirty="0"/>
              <a:t>The three base cloud delivery models comprise a natural provisioning hierarchy, allowing for opportunities for the combined application of the models to be explored</a:t>
            </a:r>
          </a:p>
          <a:p>
            <a:r>
              <a:rPr lang="en-US" dirty="0" err="1"/>
              <a:t>PasS</a:t>
            </a:r>
            <a:r>
              <a:rPr lang="en-US" dirty="0"/>
              <a:t> environment is built on underlying infrastructure provided in a IaaS environment</a:t>
            </a:r>
          </a:p>
          <a:p>
            <a:r>
              <a:rPr lang="en-US" dirty="0"/>
              <a:t>Not normally necessary from an IaaS provider in order to make a PaaS environment.</a:t>
            </a:r>
          </a:p>
          <a:p>
            <a:endParaRPr lang="en-US" dirty="0"/>
          </a:p>
        </p:txBody>
      </p:sp>
      <p:sp>
        <p:nvSpPr>
          <p:cNvPr id="4" name="Footer Placeholder 1">
            <a:extLst>
              <a:ext uri="{FF2B5EF4-FFF2-40B4-BE49-F238E27FC236}">
                <a16:creationId xmlns:a16="http://schemas.microsoft.com/office/drawing/2014/main" id="{EDCD0B70-4585-4175-B184-5E880C4071B2}"/>
              </a:ext>
            </a:extLst>
          </p:cNvPr>
          <p:cNvSpPr>
            <a:spLocks noGrp="1"/>
          </p:cNvSpPr>
          <p:nvPr>
            <p:ph type="ftr" sz="quarter" idx="11"/>
          </p:nvPr>
        </p:nvSpPr>
        <p:spPr/>
        <p:txBody>
          <a:bodyPr/>
          <a:lstStyle/>
          <a:p>
            <a:r>
              <a:rPr lang="en-US" altLang="en-US"/>
              <a:t>From </a:t>
            </a:r>
            <a:r>
              <a:rPr lang="en-US" altLang="en-US" i="1"/>
              <a:t>Cloud Computing</a:t>
            </a:r>
            <a:r>
              <a:rPr lang="en-US" altLang="en-US"/>
              <a:t> by Thomas Erl, Zaigham Mahmood, and Ricardo Puttini</a:t>
            </a:r>
          </a:p>
          <a:p>
            <a:r>
              <a:rPr lang="en-US" altLang="en-US"/>
              <a:t>(ISBN: 0133387526) Copyright © 2013 Arcitura Education, Inc. All rights reserved.</a:t>
            </a:r>
          </a:p>
        </p:txBody>
      </p:sp>
      <p:pic>
        <p:nvPicPr>
          <p:cNvPr id="337922" name="Picture 2">
            <a:extLst>
              <a:ext uri="{FF2B5EF4-FFF2-40B4-BE49-F238E27FC236}">
                <a16:creationId xmlns:a16="http://schemas.microsoft.com/office/drawing/2014/main" id="{7EFA045F-1E5D-4F7D-9959-C4668A2D17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67724" y="1355189"/>
            <a:ext cx="5352806" cy="40689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37923" name="Text Box 3">
            <a:extLst>
              <a:ext uri="{FF2B5EF4-FFF2-40B4-BE49-F238E27FC236}">
                <a16:creationId xmlns:a16="http://schemas.microsoft.com/office/drawing/2014/main" id="{7F6897DB-74AC-486D-B0F7-665BA1D4A581}"/>
              </a:ext>
            </a:extLst>
          </p:cNvPr>
          <p:cNvSpPr txBox="1">
            <a:spLocks noChangeArrowheads="1"/>
          </p:cNvSpPr>
          <p:nvPr/>
        </p:nvSpPr>
        <p:spPr bwMode="auto">
          <a:xfrm>
            <a:off x="6665415" y="5545784"/>
            <a:ext cx="5352806" cy="4803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r>
              <a:rPr lang="en-US" altLang="en-US" sz="1261" dirty="0"/>
              <a:t>Figure 4.14 A PaaS environment based on the IT resources provided by an underlying IaaS environment.</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2D8C28-26DD-4FD9-83FE-0349D02DD678}"/>
              </a:ext>
            </a:extLst>
          </p:cNvPr>
          <p:cNvSpPr>
            <a:spLocks noGrp="1"/>
          </p:cNvSpPr>
          <p:nvPr>
            <p:ph type="title"/>
          </p:nvPr>
        </p:nvSpPr>
        <p:spPr>
          <a:xfrm>
            <a:off x="0" y="35612"/>
            <a:ext cx="12191999" cy="796215"/>
          </a:xfrm>
        </p:spPr>
        <p:txBody>
          <a:bodyPr>
            <a:normAutofit fontScale="90000"/>
          </a:bodyPr>
          <a:lstStyle/>
          <a:p>
            <a:pPr algn="ctr"/>
            <a:r>
              <a:rPr lang="en-US" dirty="0"/>
              <a:t>4.3. Cloud Delivery Models: Combining Cloud Delivery Models - IaaS + PaaS</a:t>
            </a:r>
          </a:p>
        </p:txBody>
      </p:sp>
      <p:sp>
        <p:nvSpPr>
          <p:cNvPr id="3" name="Content Placeholder 2">
            <a:extLst>
              <a:ext uri="{FF2B5EF4-FFF2-40B4-BE49-F238E27FC236}">
                <a16:creationId xmlns:a16="http://schemas.microsoft.com/office/drawing/2014/main" id="{C0DA327E-85FB-48FD-8C55-2D6F3F5B9155}"/>
              </a:ext>
            </a:extLst>
          </p:cNvPr>
          <p:cNvSpPr>
            <a:spLocks noGrp="1"/>
          </p:cNvSpPr>
          <p:nvPr>
            <p:ph idx="1"/>
          </p:nvPr>
        </p:nvSpPr>
        <p:spPr>
          <a:xfrm>
            <a:off x="259492" y="1075039"/>
            <a:ext cx="7078839" cy="4247250"/>
          </a:xfrm>
        </p:spPr>
        <p:txBody>
          <a:bodyPr>
            <a:normAutofit/>
          </a:bodyPr>
          <a:lstStyle/>
          <a:p>
            <a:r>
              <a:rPr lang="en-US" dirty="0"/>
              <a:t>In this case, PaaS provider chooses to lease the IaaS from another cloud provider due to:</a:t>
            </a:r>
          </a:p>
          <a:p>
            <a:pPr lvl="1"/>
            <a:r>
              <a:rPr lang="en-US" dirty="0"/>
              <a:t>Economics</a:t>
            </a:r>
          </a:p>
          <a:p>
            <a:pPr lvl="1"/>
            <a:r>
              <a:rPr lang="en-US" dirty="0"/>
              <a:t>Capacity constraints</a:t>
            </a:r>
          </a:p>
          <a:p>
            <a:pPr lvl="1"/>
            <a:r>
              <a:rPr lang="en-US" dirty="0"/>
              <a:t>Legal requirement from cloud consumer where data has to remain regional.</a:t>
            </a:r>
          </a:p>
        </p:txBody>
      </p:sp>
      <p:sp>
        <p:nvSpPr>
          <p:cNvPr id="4" name="Footer Placeholder 1">
            <a:extLst>
              <a:ext uri="{FF2B5EF4-FFF2-40B4-BE49-F238E27FC236}">
                <a16:creationId xmlns:a16="http://schemas.microsoft.com/office/drawing/2014/main" id="{27991D3E-3ED3-409E-B52C-122A6B721DE1}"/>
              </a:ext>
            </a:extLst>
          </p:cNvPr>
          <p:cNvSpPr>
            <a:spLocks noGrp="1"/>
          </p:cNvSpPr>
          <p:nvPr>
            <p:ph type="ftr" sz="quarter" idx="11"/>
          </p:nvPr>
        </p:nvSpPr>
        <p:spPr/>
        <p:txBody>
          <a:bodyPr/>
          <a:lstStyle/>
          <a:p>
            <a:r>
              <a:rPr lang="en-US" altLang="en-US"/>
              <a:t>From </a:t>
            </a:r>
            <a:r>
              <a:rPr lang="en-US" altLang="en-US" i="1"/>
              <a:t>Cloud Computing</a:t>
            </a:r>
            <a:r>
              <a:rPr lang="en-US" altLang="en-US"/>
              <a:t> by Thomas Erl, Zaigham Mahmood, and Ricardo Puttini</a:t>
            </a:r>
          </a:p>
          <a:p>
            <a:r>
              <a:rPr lang="en-US" altLang="en-US"/>
              <a:t>(ISBN: 0133387526) Copyright © 2013 Arcitura Education, Inc. All rights reserved.</a:t>
            </a:r>
          </a:p>
        </p:txBody>
      </p:sp>
      <p:pic>
        <p:nvPicPr>
          <p:cNvPr id="339970" name="Picture 2">
            <a:extLst>
              <a:ext uri="{FF2B5EF4-FFF2-40B4-BE49-F238E27FC236}">
                <a16:creationId xmlns:a16="http://schemas.microsoft.com/office/drawing/2014/main" id="{778F48DA-F954-483E-9AAC-6DD02015BA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58431" y="1162976"/>
            <a:ext cx="4372369" cy="49398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39971" name="Text Box 3">
            <a:extLst>
              <a:ext uri="{FF2B5EF4-FFF2-40B4-BE49-F238E27FC236}">
                <a16:creationId xmlns:a16="http://schemas.microsoft.com/office/drawing/2014/main" id="{0D05728D-56CE-4D2D-B296-96927396AC7A}"/>
              </a:ext>
            </a:extLst>
          </p:cNvPr>
          <p:cNvSpPr txBox="1">
            <a:spLocks noChangeArrowheads="1"/>
          </p:cNvSpPr>
          <p:nvPr/>
        </p:nvSpPr>
        <p:spPr bwMode="auto">
          <a:xfrm>
            <a:off x="379592" y="5322289"/>
            <a:ext cx="6958739" cy="8684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r>
              <a:rPr lang="en-US" altLang="en-US" sz="1261" dirty="0"/>
              <a:t>Figure 4.15 An example of a contract between Cloud Providers X and Y, in which services offered by Cloud Provider X are physically hosted on virtual servers belonging to Cloud Provider Y.  Sensitive data that is legally required to stay in a specific region is physically kept in Cloud B,  which is physically located in that region.</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612F2B-D62D-49E4-83A6-6A6AAB38FE7D}"/>
              </a:ext>
            </a:extLst>
          </p:cNvPr>
          <p:cNvSpPr>
            <a:spLocks noGrp="1"/>
          </p:cNvSpPr>
          <p:nvPr>
            <p:ph type="title"/>
          </p:nvPr>
        </p:nvSpPr>
        <p:spPr>
          <a:xfrm>
            <a:off x="0" y="0"/>
            <a:ext cx="12068824" cy="831827"/>
          </a:xfrm>
        </p:spPr>
        <p:txBody>
          <a:bodyPr>
            <a:normAutofit fontScale="90000"/>
          </a:bodyPr>
          <a:lstStyle/>
          <a:p>
            <a:pPr algn="ctr"/>
            <a:r>
              <a:rPr lang="en-US" dirty="0"/>
              <a:t>4.3. Cloud Delivery Models: Combining Cloud Delivery Models - IaaS + PaaS + SaaS</a:t>
            </a:r>
          </a:p>
        </p:txBody>
      </p:sp>
      <p:sp>
        <p:nvSpPr>
          <p:cNvPr id="3" name="Content Placeholder 2">
            <a:extLst>
              <a:ext uri="{FF2B5EF4-FFF2-40B4-BE49-F238E27FC236}">
                <a16:creationId xmlns:a16="http://schemas.microsoft.com/office/drawing/2014/main" id="{2CBBBE01-DAD1-4250-A0BE-76462C2C9174}"/>
              </a:ext>
            </a:extLst>
          </p:cNvPr>
          <p:cNvSpPr>
            <a:spLocks noGrp="1"/>
          </p:cNvSpPr>
          <p:nvPr>
            <p:ph idx="1"/>
          </p:nvPr>
        </p:nvSpPr>
        <p:spPr>
          <a:xfrm>
            <a:off x="259492" y="1075039"/>
            <a:ext cx="6920443" cy="5115693"/>
          </a:xfrm>
        </p:spPr>
        <p:txBody>
          <a:bodyPr/>
          <a:lstStyle/>
          <a:p>
            <a:r>
              <a:rPr lang="en-US" dirty="0"/>
              <a:t>All three cloud delivery models can be combined to establish layers of IT resources that build upon each other</a:t>
            </a:r>
          </a:p>
          <a:p>
            <a:r>
              <a:rPr lang="en-US" dirty="0"/>
              <a:t>The ready-made environment provided by the PaaS environment can be used by the cloud consumer organization to develop and deploy its own SaaS cloud services that it can then make available as commercial product</a:t>
            </a:r>
          </a:p>
        </p:txBody>
      </p:sp>
      <p:sp>
        <p:nvSpPr>
          <p:cNvPr id="4" name="Footer Placeholder 1">
            <a:extLst>
              <a:ext uri="{FF2B5EF4-FFF2-40B4-BE49-F238E27FC236}">
                <a16:creationId xmlns:a16="http://schemas.microsoft.com/office/drawing/2014/main" id="{22FD33A3-9A8D-4B25-8352-210B20239B08}"/>
              </a:ext>
            </a:extLst>
          </p:cNvPr>
          <p:cNvSpPr>
            <a:spLocks noGrp="1"/>
          </p:cNvSpPr>
          <p:nvPr>
            <p:ph type="ftr" sz="quarter" idx="11"/>
          </p:nvPr>
        </p:nvSpPr>
        <p:spPr/>
        <p:txBody>
          <a:bodyPr/>
          <a:lstStyle/>
          <a:p>
            <a:r>
              <a:rPr lang="en-US" altLang="en-US"/>
              <a:t>From </a:t>
            </a:r>
            <a:r>
              <a:rPr lang="en-US" altLang="en-US" i="1"/>
              <a:t>Cloud Computing</a:t>
            </a:r>
            <a:r>
              <a:rPr lang="en-US" altLang="en-US"/>
              <a:t> by Thomas Erl, Zaigham Mahmood, and Ricardo Puttini</a:t>
            </a:r>
          </a:p>
          <a:p>
            <a:r>
              <a:rPr lang="en-US" altLang="en-US"/>
              <a:t>(ISBN: 0133387526) Copyright © 2013 Arcitura Education, Inc. All rights reserved.</a:t>
            </a:r>
          </a:p>
        </p:txBody>
      </p:sp>
      <p:pic>
        <p:nvPicPr>
          <p:cNvPr id="342018" name="Picture 2">
            <a:extLst>
              <a:ext uri="{FF2B5EF4-FFF2-40B4-BE49-F238E27FC236}">
                <a16:creationId xmlns:a16="http://schemas.microsoft.com/office/drawing/2014/main" id="{6D77FFAC-5CA8-4C1A-87F3-92D77D61AE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79935" y="954803"/>
            <a:ext cx="4529298" cy="48431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42019" name="Text Box 3">
            <a:extLst>
              <a:ext uri="{FF2B5EF4-FFF2-40B4-BE49-F238E27FC236}">
                <a16:creationId xmlns:a16="http://schemas.microsoft.com/office/drawing/2014/main" id="{8E9A0D6E-A472-4EB3-9F0C-AD1C2CD5CE24}"/>
              </a:ext>
            </a:extLst>
          </p:cNvPr>
          <p:cNvSpPr txBox="1">
            <a:spLocks noChangeArrowheads="1"/>
          </p:cNvSpPr>
          <p:nvPr/>
        </p:nvSpPr>
        <p:spPr bwMode="auto">
          <a:xfrm>
            <a:off x="5722535" y="5857521"/>
            <a:ext cx="6346289" cy="4803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lang="en-US" altLang="en-US" sz="1261" dirty="0"/>
              <a:t>Figure 4.16 A simple layered view of an architecture comprised of IaaS and PaaS environments </a:t>
            </a:r>
          </a:p>
          <a:p>
            <a:r>
              <a:rPr lang="en-US" altLang="en-US" sz="1261" dirty="0"/>
              <a:t>	 hosting three SaaS cloud service implementations.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2F8B5D-D8D9-4F1B-A50B-EB5BF56A7A2E}"/>
              </a:ext>
            </a:extLst>
          </p:cNvPr>
          <p:cNvSpPr>
            <a:spLocks noGrp="1"/>
          </p:cNvSpPr>
          <p:nvPr>
            <p:ph type="title"/>
          </p:nvPr>
        </p:nvSpPr>
        <p:spPr/>
        <p:txBody>
          <a:bodyPr>
            <a:normAutofit fontScale="90000"/>
          </a:bodyPr>
          <a:lstStyle/>
          <a:p>
            <a:pPr algn="ctr"/>
            <a:r>
              <a:rPr lang="en-US" sz="3200" b="0" i="0" u="none" strike="noStrike" baseline="0" dirty="0">
                <a:latin typeface="ACaslonPro-Semibold"/>
              </a:rPr>
              <a:t>4.1. Roles and Boundaries - Cloud Consumer</a:t>
            </a:r>
            <a:endParaRPr lang="en-US" dirty="0"/>
          </a:p>
        </p:txBody>
      </p:sp>
      <p:sp>
        <p:nvSpPr>
          <p:cNvPr id="3" name="Content Placeholder 2">
            <a:extLst>
              <a:ext uri="{FF2B5EF4-FFF2-40B4-BE49-F238E27FC236}">
                <a16:creationId xmlns:a16="http://schemas.microsoft.com/office/drawing/2014/main" id="{0EB351EA-BB33-4AF4-B333-730CF0B2174F}"/>
              </a:ext>
            </a:extLst>
          </p:cNvPr>
          <p:cNvSpPr>
            <a:spLocks noGrp="1"/>
          </p:cNvSpPr>
          <p:nvPr>
            <p:ph idx="1"/>
          </p:nvPr>
        </p:nvSpPr>
        <p:spPr>
          <a:xfrm>
            <a:off x="259492" y="1075040"/>
            <a:ext cx="11084011" cy="1556950"/>
          </a:xfrm>
        </p:spPr>
        <p:txBody>
          <a:bodyPr/>
          <a:lstStyle/>
          <a:p>
            <a:r>
              <a:rPr lang="en-US"/>
              <a:t>Cloud consumer</a:t>
            </a:r>
          </a:p>
          <a:p>
            <a:pPr lvl="1"/>
            <a:r>
              <a:rPr lang="en-US"/>
              <a:t>Org or human that has a formal contract with provider to use IT resources</a:t>
            </a:r>
          </a:p>
        </p:txBody>
      </p:sp>
      <p:sp>
        <p:nvSpPr>
          <p:cNvPr id="4" name="Footer Placeholder 1">
            <a:extLst>
              <a:ext uri="{FF2B5EF4-FFF2-40B4-BE49-F238E27FC236}">
                <a16:creationId xmlns:a16="http://schemas.microsoft.com/office/drawing/2014/main" id="{E08659C4-010C-4D3F-A260-78A3A8CECD3D}"/>
              </a:ext>
            </a:extLst>
          </p:cNvPr>
          <p:cNvSpPr>
            <a:spLocks noGrp="1"/>
          </p:cNvSpPr>
          <p:nvPr>
            <p:ph type="ftr" sz="quarter" idx="11"/>
          </p:nvPr>
        </p:nvSpPr>
        <p:spPr/>
        <p:txBody>
          <a:bodyPr/>
          <a:lstStyle/>
          <a:p>
            <a:r>
              <a:rPr lang="en-US" altLang="en-US"/>
              <a:t>From </a:t>
            </a:r>
            <a:r>
              <a:rPr lang="en-US" altLang="en-US" i="1"/>
              <a:t>Cloud Computing</a:t>
            </a:r>
            <a:r>
              <a:rPr lang="en-US" altLang="en-US"/>
              <a:t> by Thomas Erl, Zaigham Mahmood, and Ricardo Puttini</a:t>
            </a:r>
          </a:p>
          <a:p>
            <a:r>
              <a:rPr lang="en-US" altLang="en-US"/>
              <a:t>(ISBN: 0133387526) Copyright © 2013 Arcitura Education, Inc. All rights reserved.</a:t>
            </a:r>
          </a:p>
        </p:txBody>
      </p:sp>
      <p:pic>
        <p:nvPicPr>
          <p:cNvPr id="311298" name="Picture 2">
            <a:extLst>
              <a:ext uri="{FF2B5EF4-FFF2-40B4-BE49-F238E27FC236}">
                <a16:creationId xmlns:a16="http://schemas.microsoft.com/office/drawing/2014/main" id="{1BB38A3D-FFB5-4AB9-A489-AA472FD46B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9843" y="2774306"/>
            <a:ext cx="5281432" cy="267144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11299" name="Text Box 3">
            <a:extLst>
              <a:ext uri="{FF2B5EF4-FFF2-40B4-BE49-F238E27FC236}">
                <a16:creationId xmlns:a16="http://schemas.microsoft.com/office/drawing/2014/main" id="{462F7A54-E4DA-42F9-A2E5-8055846C3666}"/>
              </a:ext>
            </a:extLst>
          </p:cNvPr>
          <p:cNvSpPr txBox="1">
            <a:spLocks noChangeArrowheads="1"/>
          </p:cNvSpPr>
          <p:nvPr/>
        </p:nvSpPr>
        <p:spPr bwMode="auto">
          <a:xfrm>
            <a:off x="2248502" y="5445753"/>
            <a:ext cx="6843668" cy="6744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lang="en-US" altLang="en-US" sz="1261"/>
              <a:t>Figure 4.1 A cloud consumer (Organization A) interacts with a cloud service from a cloud provider </a:t>
            </a:r>
          </a:p>
          <a:p>
            <a:r>
              <a:rPr lang="en-US" altLang="en-US" sz="1261"/>
              <a:t>                  (that owns Cloud A). Within Organization A, the cloud service consumer is being used to </a:t>
            </a:r>
          </a:p>
          <a:p>
            <a:r>
              <a:rPr lang="en-US" altLang="en-US" sz="1261"/>
              <a:t>                  access the cloud service.</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28F1A6-E1FE-416E-80F3-0A3E414DC2BB}"/>
              </a:ext>
            </a:extLst>
          </p:cNvPr>
          <p:cNvSpPr>
            <a:spLocks noGrp="1"/>
          </p:cNvSpPr>
          <p:nvPr>
            <p:ph type="title"/>
          </p:nvPr>
        </p:nvSpPr>
        <p:spPr/>
        <p:txBody>
          <a:bodyPr>
            <a:normAutofit fontScale="90000"/>
          </a:bodyPr>
          <a:lstStyle/>
          <a:p>
            <a:pPr algn="ctr"/>
            <a:r>
              <a:rPr lang="en-US" dirty="0"/>
              <a:t>4.4. Cloud Deployment Models</a:t>
            </a:r>
          </a:p>
        </p:txBody>
      </p:sp>
      <p:sp>
        <p:nvSpPr>
          <p:cNvPr id="3" name="Content Placeholder 2">
            <a:extLst>
              <a:ext uri="{FF2B5EF4-FFF2-40B4-BE49-F238E27FC236}">
                <a16:creationId xmlns:a16="http://schemas.microsoft.com/office/drawing/2014/main" id="{B8644BF3-A921-4FD4-BC68-EAD6BB5AF069}"/>
              </a:ext>
            </a:extLst>
          </p:cNvPr>
          <p:cNvSpPr>
            <a:spLocks noGrp="1"/>
          </p:cNvSpPr>
          <p:nvPr>
            <p:ph idx="1"/>
          </p:nvPr>
        </p:nvSpPr>
        <p:spPr>
          <a:xfrm>
            <a:off x="259492" y="1075039"/>
            <a:ext cx="11652421" cy="5201775"/>
          </a:xfrm>
        </p:spPr>
        <p:txBody>
          <a:bodyPr/>
          <a:lstStyle/>
          <a:p>
            <a:r>
              <a:rPr lang="en-US" sz="3200" dirty="0"/>
              <a:t>A cloud deployment model represents a specific type of cloud environment, primarily distinguished by ownership, size, and access</a:t>
            </a:r>
          </a:p>
          <a:p>
            <a:r>
              <a:rPr lang="en-US" sz="3200" dirty="0"/>
              <a:t>There are four common cloud deployment models:</a:t>
            </a:r>
          </a:p>
          <a:p>
            <a:pPr lvl="1"/>
            <a:r>
              <a:rPr lang="en-US" sz="2800" dirty="0"/>
              <a:t>Public cloud</a:t>
            </a:r>
          </a:p>
          <a:p>
            <a:pPr lvl="1"/>
            <a:r>
              <a:rPr lang="en-US" sz="2800" dirty="0"/>
              <a:t>Community cloud</a:t>
            </a:r>
          </a:p>
          <a:p>
            <a:pPr lvl="1"/>
            <a:r>
              <a:rPr lang="en-US" sz="2800" dirty="0"/>
              <a:t>Private cloud</a:t>
            </a:r>
          </a:p>
          <a:p>
            <a:pPr lvl="1"/>
            <a:r>
              <a:rPr lang="en-US" sz="2800" dirty="0"/>
              <a:t>Hybrid cloud</a:t>
            </a:r>
          </a:p>
        </p:txBody>
      </p:sp>
    </p:spTree>
    <p:extLst>
      <p:ext uri="{BB962C8B-B14F-4D97-AF65-F5344CB8AC3E}">
        <p14:creationId xmlns:p14="http://schemas.microsoft.com/office/powerpoint/2010/main" val="240956948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BE32CB-ECAD-492C-8C07-1B31BC3DC4EB}"/>
              </a:ext>
            </a:extLst>
          </p:cNvPr>
          <p:cNvSpPr>
            <a:spLocks noGrp="1"/>
          </p:cNvSpPr>
          <p:nvPr>
            <p:ph type="title"/>
          </p:nvPr>
        </p:nvSpPr>
        <p:spPr/>
        <p:txBody>
          <a:bodyPr>
            <a:normAutofit fontScale="90000"/>
          </a:bodyPr>
          <a:lstStyle/>
          <a:p>
            <a:r>
              <a:rPr lang="en-US" dirty="0"/>
              <a:t>4.4. Cloud Deployment Models – Public Clouds</a:t>
            </a:r>
          </a:p>
        </p:txBody>
      </p:sp>
      <p:sp>
        <p:nvSpPr>
          <p:cNvPr id="3" name="Content Placeholder 2">
            <a:extLst>
              <a:ext uri="{FF2B5EF4-FFF2-40B4-BE49-F238E27FC236}">
                <a16:creationId xmlns:a16="http://schemas.microsoft.com/office/drawing/2014/main" id="{E858F64A-0667-48BB-8490-CE7827502A79}"/>
              </a:ext>
            </a:extLst>
          </p:cNvPr>
          <p:cNvSpPr>
            <a:spLocks noGrp="1"/>
          </p:cNvSpPr>
          <p:nvPr>
            <p:ph idx="1"/>
          </p:nvPr>
        </p:nvSpPr>
        <p:spPr>
          <a:xfrm>
            <a:off x="259493" y="1075039"/>
            <a:ext cx="6125810" cy="5115693"/>
          </a:xfrm>
        </p:spPr>
        <p:txBody>
          <a:bodyPr>
            <a:normAutofit fontScale="92500"/>
          </a:bodyPr>
          <a:lstStyle/>
          <a:p>
            <a:r>
              <a:rPr lang="en-US" dirty="0"/>
              <a:t>A </a:t>
            </a:r>
            <a:r>
              <a:rPr lang="en-US" i="1" dirty="0"/>
              <a:t>public cloud </a:t>
            </a:r>
            <a:r>
              <a:rPr lang="en-US" dirty="0"/>
              <a:t>is a publicly accessible cloud environment owned by a third-party cloud provider. </a:t>
            </a:r>
          </a:p>
          <a:p>
            <a:r>
              <a:rPr lang="en-US" dirty="0"/>
              <a:t>The IT resources on public clouds are usually provisioned via the previously described cloud delivery models and are generally offered to cloud consumers at a cost or are commercialized via other avenues (such as advertisement).</a:t>
            </a:r>
          </a:p>
          <a:p>
            <a:r>
              <a:rPr lang="en-US" dirty="0"/>
              <a:t>The cloud provider is responsible for the creation and on-going maintenance of the public cloud and its IT resources</a:t>
            </a:r>
          </a:p>
        </p:txBody>
      </p:sp>
      <p:sp>
        <p:nvSpPr>
          <p:cNvPr id="4" name="Footer Placeholder 1">
            <a:extLst>
              <a:ext uri="{FF2B5EF4-FFF2-40B4-BE49-F238E27FC236}">
                <a16:creationId xmlns:a16="http://schemas.microsoft.com/office/drawing/2014/main" id="{69BB127F-F69B-4418-9BFF-268DF2F97592}"/>
              </a:ext>
            </a:extLst>
          </p:cNvPr>
          <p:cNvSpPr>
            <a:spLocks noGrp="1"/>
          </p:cNvSpPr>
          <p:nvPr>
            <p:ph type="ftr" sz="quarter" idx="11"/>
          </p:nvPr>
        </p:nvSpPr>
        <p:spPr/>
        <p:txBody>
          <a:bodyPr/>
          <a:lstStyle/>
          <a:p>
            <a:r>
              <a:rPr lang="en-US" altLang="en-US"/>
              <a:t>From </a:t>
            </a:r>
            <a:r>
              <a:rPr lang="en-US" altLang="en-US" i="1"/>
              <a:t>Cloud Computing</a:t>
            </a:r>
            <a:r>
              <a:rPr lang="en-US" altLang="en-US"/>
              <a:t> by Thomas Erl, Zaigham Mahmood, and Ricardo Puttini</a:t>
            </a:r>
          </a:p>
          <a:p>
            <a:r>
              <a:rPr lang="en-US" altLang="en-US"/>
              <a:t>(ISBN: 0133387526) Copyright © 2013 Arcitura Education, Inc. All rights reserved.</a:t>
            </a:r>
          </a:p>
        </p:txBody>
      </p:sp>
      <p:pic>
        <p:nvPicPr>
          <p:cNvPr id="344066" name="Picture 2">
            <a:extLst>
              <a:ext uri="{FF2B5EF4-FFF2-40B4-BE49-F238E27FC236}">
                <a16:creationId xmlns:a16="http://schemas.microsoft.com/office/drawing/2014/main" id="{7E9E0C37-D225-4B54-9F5C-E2AA8972AD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18749" y="1063415"/>
            <a:ext cx="5320024" cy="51041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44067" name="Text Box 3">
            <a:extLst>
              <a:ext uri="{FF2B5EF4-FFF2-40B4-BE49-F238E27FC236}">
                <a16:creationId xmlns:a16="http://schemas.microsoft.com/office/drawing/2014/main" id="{EFF8F4A7-1956-4014-A207-5BAB651682DE}"/>
              </a:ext>
            </a:extLst>
          </p:cNvPr>
          <p:cNvSpPr txBox="1">
            <a:spLocks noChangeArrowheads="1"/>
          </p:cNvSpPr>
          <p:nvPr/>
        </p:nvSpPr>
        <p:spPr bwMode="auto">
          <a:xfrm>
            <a:off x="4980884" y="6193750"/>
            <a:ext cx="6631111" cy="4803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lang="en-US" altLang="en-US" sz="1261" dirty="0"/>
              <a:t>Figure 4.17 Organizations act as cloud consumers when accessing cloud services and IT resources </a:t>
            </a:r>
          </a:p>
          <a:p>
            <a:r>
              <a:rPr lang="en-US" altLang="en-US" sz="1261" dirty="0"/>
              <a:t>	 made available by different cloud providers.</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5C3C9-1926-406D-9891-92CCCC3F0AD6}"/>
              </a:ext>
            </a:extLst>
          </p:cNvPr>
          <p:cNvSpPr>
            <a:spLocks noGrp="1"/>
          </p:cNvSpPr>
          <p:nvPr>
            <p:ph type="title"/>
          </p:nvPr>
        </p:nvSpPr>
        <p:spPr>
          <a:xfrm>
            <a:off x="650929" y="333795"/>
            <a:ext cx="10802318" cy="498032"/>
          </a:xfrm>
        </p:spPr>
        <p:txBody>
          <a:bodyPr>
            <a:normAutofit fontScale="90000"/>
          </a:bodyPr>
          <a:lstStyle/>
          <a:p>
            <a:r>
              <a:rPr lang="en-US" dirty="0"/>
              <a:t>4.4. Cloud Deployment Models – Community Clouds</a:t>
            </a:r>
          </a:p>
        </p:txBody>
      </p:sp>
      <p:sp>
        <p:nvSpPr>
          <p:cNvPr id="3" name="Content Placeholder 2">
            <a:extLst>
              <a:ext uri="{FF2B5EF4-FFF2-40B4-BE49-F238E27FC236}">
                <a16:creationId xmlns:a16="http://schemas.microsoft.com/office/drawing/2014/main" id="{B6036D82-0C03-4F5C-BB55-2776C4CE0FD5}"/>
              </a:ext>
            </a:extLst>
          </p:cNvPr>
          <p:cNvSpPr>
            <a:spLocks noGrp="1"/>
          </p:cNvSpPr>
          <p:nvPr>
            <p:ph idx="1"/>
          </p:nvPr>
        </p:nvSpPr>
        <p:spPr>
          <a:xfrm>
            <a:off x="259492" y="946175"/>
            <a:ext cx="7074227" cy="5244558"/>
          </a:xfrm>
        </p:spPr>
        <p:txBody>
          <a:bodyPr>
            <a:normAutofit fontScale="92500" lnSpcReduction="20000"/>
          </a:bodyPr>
          <a:lstStyle/>
          <a:p>
            <a:r>
              <a:rPr lang="en-US" dirty="0"/>
              <a:t>A </a:t>
            </a:r>
            <a:r>
              <a:rPr lang="en-US" i="1" dirty="0"/>
              <a:t>community cloud </a:t>
            </a:r>
            <a:r>
              <a:rPr lang="en-US" dirty="0"/>
              <a:t>is similar to a public cloud except that its access is limited to a specific community of cloud consumers</a:t>
            </a:r>
          </a:p>
          <a:p>
            <a:r>
              <a:rPr lang="en-US" dirty="0"/>
              <a:t>The community cloud may be jointly owned by the community members or by a third-party cloud provider that provisions a public cloud with limited access</a:t>
            </a:r>
          </a:p>
          <a:p>
            <a:r>
              <a:rPr lang="en-US" dirty="0"/>
              <a:t>The member cloud consumers of the community typically share the responsibility for defining and evolving the community cloud</a:t>
            </a:r>
          </a:p>
          <a:p>
            <a:r>
              <a:rPr lang="en-US" dirty="0"/>
              <a:t>Membership in the community does not necessarily guarantee access to or control of all the cloud’s IT resources</a:t>
            </a:r>
          </a:p>
          <a:p>
            <a:r>
              <a:rPr lang="en-US" dirty="0"/>
              <a:t>Outsides are not granted access</a:t>
            </a:r>
          </a:p>
        </p:txBody>
      </p:sp>
      <p:sp>
        <p:nvSpPr>
          <p:cNvPr id="4" name="Footer Placeholder 1">
            <a:extLst>
              <a:ext uri="{FF2B5EF4-FFF2-40B4-BE49-F238E27FC236}">
                <a16:creationId xmlns:a16="http://schemas.microsoft.com/office/drawing/2014/main" id="{352B374C-E9AE-41EE-98B8-B46235EB3283}"/>
              </a:ext>
            </a:extLst>
          </p:cNvPr>
          <p:cNvSpPr>
            <a:spLocks noGrp="1"/>
          </p:cNvSpPr>
          <p:nvPr>
            <p:ph type="ftr" sz="quarter" idx="11"/>
          </p:nvPr>
        </p:nvSpPr>
        <p:spPr/>
        <p:txBody>
          <a:bodyPr/>
          <a:lstStyle/>
          <a:p>
            <a:r>
              <a:rPr lang="en-US" altLang="en-US"/>
              <a:t>From </a:t>
            </a:r>
            <a:r>
              <a:rPr lang="en-US" altLang="en-US" i="1"/>
              <a:t>Cloud Computing</a:t>
            </a:r>
            <a:r>
              <a:rPr lang="en-US" altLang="en-US"/>
              <a:t> by Thomas Erl, Zaigham Mahmood, and Ricardo Puttini</a:t>
            </a:r>
          </a:p>
          <a:p>
            <a:r>
              <a:rPr lang="en-US" altLang="en-US"/>
              <a:t>(ISBN: 0133387526) Copyright © 2013 Arcitura Education, Inc. All rights reserved.</a:t>
            </a:r>
          </a:p>
        </p:txBody>
      </p:sp>
      <p:pic>
        <p:nvPicPr>
          <p:cNvPr id="346114" name="Picture 2">
            <a:extLst>
              <a:ext uri="{FF2B5EF4-FFF2-40B4-BE49-F238E27FC236}">
                <a16:creationId xmlns:a16="http://schemas.microsoft.com/office/drawing/2014/main" id="{5BF49B25-6E0E-4666-939D-661508406C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33719" y="937980"/>
            <a:ext cx="4578194" cy="50270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46115" name="Text Box 3">
            <a:extLst>
              <a:ext uri="{FF2B5EF4-FFF2-40B4-BE49-F238E27FC236}">
                <a16:creationId xmlns:a16="http://schemas.microsoft.com/office/drawing/2014/main" id="{0C8EABFF-88F9-45EE-8468-828D2E61FDBE}"/>
              </a:ext>
            </a:extLst>
          </p:cNvPr>
          <p:cNvSpPr txBox="1">
            <a:spLocks noChangeArrowheads="1"/>
          </p:cNvSpPr>
          <p:nvPr/>
        </p:nvSpPr>
        <p:spPr bwMode="auto">
          <a:xfrm>
            <a:off x="4760673" y="6079336"/>
            <a:ext cx="7171835" cy="2863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lang="en-US" altLang="en-US" sz="1261"/>
              <a:t>Figure 4.18 An example of a “community” of organizations accessing IT resources from a community cloud.</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D2F0CF-0DD2-4747-AA31-6FFCC0235A91}"/>
              </a:ext>
            </a:extLst>
          </p:cNvPr>
          <p:cNvSpPr>
            <a:spLocks noGrp="1"/>
          </p:cNvSpPr>
          <p:nvPr>
            <p:ph type="title"/>
          </p:nvPr>
        </p:nvSpPr>
        <p:spPr/>
        <p:txBody>
          <a:bodyPr>
            <a:normAutofit fontScale="90000"/>
          </a:bodyPr>
          <a:lstStyle/>
          <a:p>
            <a:r>
              <a:rPr lang="en-US" dirty="0"/>
              <a:t>4.4. Cloud Deployment Models – Private Clouds</a:t>
            </a:r>
          </a:p>
        </p:txBody>
      </p:sp>
      <p:sp>
        <p:nvSpPr>
          <p:cNvPr id="3" name="Content Placeholder 2">
            <a:extLst>
              <a:ext uri="{FF2B5EF4-FFF2-40B4-BE49-F238E27FC236}">
                <a16:creationId xmlns:a16="http://schemas.microsoft.com/office/drawing/2014/main" id="{D137A6E5-684B-4E34-9AD5-8DB22271B4FC}"/>
              </a:ext>
            </a:extLst>
          </p:cNvPr>
          <p:cNvSpPr>
            <a:spLocks noGrp="1"/>
          </p:cNvSpPr>
          <p:nvPr>
            <p:ph idx="1"/>
          </p:nvPr>
        </p:nvSpPr>
        <p:spPr>
          <a:xfrm>
            <a:off x="259492" y="1075039"/>
            <a:ext cx="6228069" cy="5115693"/>
          </a:xfrm>
        </p:spPr>
        <p:txBody>
          <a:bodyPr/>
          <a:lstStyle/>
          <a:p>
            <a:r>
              <a:rPr lang="en-US" dirty="0"/>
              <a:t>Owned by a single organization</a:t>
            </a:r>
          </a:p>
          <a:p>
            <a:r>
              <a:rPr lang="en-US" dirty="0"/>
              <a:t>Used by orgs to centralize IT resources</a:t>
            </a:r>
          </a:p>
          <a:p>
            <a:r>
              <a:rPr lang="en-US" dirty="0"/>
              <a:t>Risk and challenges of other models don’t apply</a:t>
            </a:r>
          </a:p>
          <a:p>
            <a:r>
              <a:rPr lang="en-US" dirty="0"/>
              <a:t>Same org is technically both consumer and provider</a:t>
            </a:r>
          </a:p>
          <a:p>
            <a:pPr lvl="1"/>
            <a:r>
              <a:rPr lang="en-US" dirty="0"/>
              <a:t>Roles can be differentiated</a:t>
            </a:r>
          </a:p>
          <a:p>
            <a:r>
              <a:rPr lang="en-US" dirty="0"/>
              <a:t>Still use the terms “on-premise” and “cloud based” even though all resources reside on-premise</a:t>
            </a:r>
          </a:p>
        </p:txBody>
      </p:sp>
      <p:sp>
        <p:nvSpPr>
          <p:cNvPr id="4" name="Footer Placeholder 1">
            <a:extLst>
              <a:ext uri="{FF2B5EF4-FFF2-40B4-BE49-F238E27FC236}">
                <a16:creationId xmlns:a16="http://schemas.microsoft.com/office/drawing/2014/main" id="{0E079FBD-D548-4686-9558-E5A20141D578}"/>
              </a:ext>
            </a:extLst>
          </p:cNvPr>
          <p:cNvSpPr>
            <a:spLocks noGrp="1"/>
          </p:cNvSpPr>
          <p:nvPr>
            <p:ph type="ftr" sz="quarter" idx="11"/>
          </p:nvPr>
        </p:nvSpPr>
        <p:spPr/>
        <p:txBody>
          <a:bodyPr/>
          <a:lstStyle/>
          <a:p>
            <a:r>
              <a:rPr lang="en-US" altLang="en-US"/>
              <a:t>From </a:t>
            </a:r>
            <a:r>
              <a:rPr lang="en-US" altLang="en-US" i="1"/>
              <a:t>Cloud Computing</a:t>
            </a:r>
            <a:r>
              <a:rPr lang="en-US" altLang="en-US"/>
              <a:t> by Thomas Erl, Zaigham Mahmood, and Ricardo Puttini</a:t>
            </a:r>
          </a:p>
          <a:p>
            <a:r>
              <a:rPr lang="en-US" altLang="en-US"/>
              <a:t>(ISBN: 0133387526) Copyright © 2013 Arcitura Education, Inc. All rights reserved.</a:t>
            </a:r>
          </a:p>
        </p:txBody>
      </p:sp>
      <p:pic>
        <p:nvPicPr>
          <p:cNvPr id="348162" name="Picture 2">
            <a:extLst>
              <a:ext uri="{FF2B5EF4-FFF2-40B4-BE49-F238E27FC236}">
                <a16:creationId xmlns:a16="http://schemas.microsoft.com/office/drawing/2014/main" id="{92B8E170-0AC2-48DB-8404-46BA98666D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87561" y="1180603"/>
            <a:ext cx="5444947" cy="41263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48163" name="Text Box 3">
            <a:extLst>
              <a:ext uri="{FF2B5EF4-FFF2-40B4-BE49-F238E27FC236}">
                <a16:creationId xmlns:a16="http://schemas.microsoft.com/office/drawing/2014/main" id="{182BB2E3-1BE1-4513-9626-0EAD67DA7073}"/>
              </a:ext>
            </a:extLst>
          </p:cNvPr>
          <p:cNvSpPr txBox="1">
            <a:spLocks noChangeArrowheads="1"/>
          </p:cNvSpPr>
          <p:nvPr/>
        </p:nvSpPr>
        <p:spPr bwMode="auto">
          <a:xfrm>
            <a:off x="6789068" y="5352360"/>
            <a:ext cx="5402932" cy="6744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r>
              <a:rPr lang="en-US" altLang="en-US" sz="1261" dirty="0"/>
              <a:t>Figure 4.19 A cloud service consumer in the organization’s on-premise environment accesses a cloud service hosted on the same organization’s private cloud via a virtual private network.</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BC2E52-C75E-48B5-8196-4FAB50585F05}"/>
              </a:ext>
            </a:extLst>
          </p:cNvPr>
          <p:cNvSpPr>
            <a:spLocks noGrp="1"/>
          </p:cNvSpPr>
          <p:nvPr>
            <p:ph type="title"/>
          </p:nvPr>
        </p:nvSpPr>
        <p:spPr/>
        <p:txBody>
          <a:bodyPr>
            <a:normAutofit fontScale="90000"/>
          </a:bodyPr>
          <a:lstStyle/>
          <a:p>
            <a:r>
              <a:rPr lang="en-US" dirty="0"/>
              <a:t>4.4. Cloud Deployment Models – Hybrid Clouds</a:t>
            </a:r>
          </a:p>
        </p:txBody>
      </p:sp>
      <p:sp>
        <p:nvSpPr>
          <p:cNvPr id="3" name="Content Placeholder 2">
            <a:extLst>
              <a:ext uri="{FF2B5EF4-FFF2-40B4-BE49-F238E27FC236}">
                <a16:creationId xmlns:a16="http://schemas.microsoft.com/office/drawing/2014/main" id="{7532926D-96C8-4235-B61B-D9B7D645D8EF}"/>
              </a:ext>
            </a:extLst>
          </p:cNvPr>
          <p:cNvSpPr>
            <a:spLocks noGrp="1"/>
          </p:cNvSpPr>
          <p:nvPr>
            <p:ph idx="1"/>
          </p:nvPr>
        </p:nvSpPr>
        <p:spPr>
          <a:xfrm>
            <a:off x="259493" y="1075039"/>
            <a:ext cx="7644644" cy="5115693"/>
          </a:xfrm>
        </p:spPr>
        <p:txBody>
          <a:bodyPr/>
          <a:lstStyle/>
          <a:p>
            <a:r>
              <a:rPr lang="en-US" dirty="0"/>
              <a:t>A hybrid cloud is a cloud environment comprised of two or more different cloud deployment models.</a:t>
            </a:r>
          </a:p>
          <a:p>
            <a:r>
              <a:rPr lang="en-US" dirty="0"/>
              <a:t>For example, a cloud consumer may choose to deploy cloud services processing sensitive data to a private cloud and other, less sensitive cloud services to a public cloud</a:t>
            </a:r>
          </a:p>
          <a:p>
            <a:r>
              <a:rPr lang="en-US" dirty="0"/>
              <a:t>Can be complex and challenging to create and maintain</a:t>
            </a:r>
          </a:p>
          <a:p>
            <a:pPr lvl="1"/>
            <a:r>
              <a:rPr lang="en-US" dirty="0"/>
              <a:t>Disparity in cloud environments</a:t>
            </a:r>
          </a:p>
          <a:p>
            <a:pPr lvl="1"/>
            <a:r>
              <a:rPr lang="en-US" dirty="0"/>
              <a:t>Split management responsibilities</a:t>
            </a:r>
          </a:p>
        </p:txBody>
      </p:sp>
      <p:sp>
        <p:nvSpPr>
          <p:cNvPr id="4" name="Footer Placeholder 1">
            <a:extLst>
              <a:ext uri="{FF2B5EF4-FFF2-40B4-BE49-F238E27FC236}">
                <a16:creationId xmlns:a16="http://schemas.microsoft.com/office/drawing/2014/main" id="{7E6B0C3E-CE9A-4869-9AAF-DF810EB0DEDF}"/>
              </a:ext>
            </a:extLst>
          </p:cNvPr>
          <p:cNvSpPr>
            <a:spLocks noGrp="1"/>
          </p:cNvSpPr>
          <p:nvPr>
            <p:ph type="ftr" sz="quarter" idx="11"/>
          </p:nvPr>
        </p:nvSpPr>
        <p:spPr/>
        <p:txBody>
          <a:bodyPr/>
          <a:lstStyle/>
          <a:p>
            <a:r>
              <a:rPr lang="en-US" altLang="en-US"/>
              <a:t>From </a:t>
            </a:r>
            <a:r>
              <a:rPr lang="en-US" altLang="en-US" i="1"/>
              <a:t>Cloud Computing</a:t>
            </a:r>
            <a:r>
              <a:rPr lang="en-US" altLang="en-US"/>
              <a:t> by Thomas Erl, Zaigham Mahmood, and Ricardo Puttini</a:t>
            </a:r>
          </a:p>
          <a:p>
            <a:r>
              <a:rPr lang="en-US" altLang="en-US"/>
              <a:t>(ISBN: 0133387526) Copyright © 2013 Arcitura Education, Inc. All rights reserved.</a:t>
            </a:r>
          </a:p>
        </p:txBody>
      </p:sp>
      <p:pic>
        <p:nvPicPr>
          <p:cNvPr id="350210" name="Picture 2">
            <a:extLst>
              <a:ext uri="{FF2B5EF4-FFF2-40B4-BE49-F238E27FC236}">
                <a16:creationId xmlns:a16="http://schemas.microsoft.com/office/drawing/2014/main" id="{A8EC727E-8E9A-4772-B6CF-2BC8AD31DA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18311" y="1075039"/>
            <a:ext cx="4173689" cy="50798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50211" name="Text Box 3">
            <a:extLst>
              <a:ext uri="{FF2B5EF4-FFF2-40B4-BE49-F238E27FC236}">
                <a16:creationId xmlns:a16="http://schemas.microsoft.com/office/drawing/2014/main" id="{FCFF23CE-1A0C-4B08-B382-E00E8FD40C62}"/>
              </a:ext>
            </a:extLst>
          </p:cNvPr>
          <p:cNvSpPr txBox="1">
            <a:spLocks noChangeArrowheads="1"/>
          </p:cNvSpPr>
          <p:nvPr/>
        </p:nvSpPr>
        <p:spPr bwMode="auto">
          <a:xfrm>
            <a:off x="5157959" y="6147584"/>
            <a:ext cx="7034041" cy="2863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lang="en-US" altLang="en-US" sz="1261" dirty="0"/>
              <a:t>Figure 4.20 An organization using a hybrid cloud architecture that utilizes both a private and public cloud.</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862304-68E1-4A7C-ADB6-5C14D164BABD}"/>
              </a:ext>
            </a:extLst>
          </p:cNvPr>
          <p:cNvSpPr>
            <a:spLocks noGrp="1"/>
          </p:cNvSpPr>
          <p:nvPr>
            <p:ph type="title"/>
          </p:nvPr>
        </p:nvSpPr>
        <p:spPr/>
        <p:txBody>
          <a:bodyPr>
            <a:normAutofit fontScale="90000"/>
          </a:bodyPr>
          <a:lstStyle/>
          <a:p>
            <a:r>
              <a:rPr lang="en-US" dirty="0"/>
              <a:t>Other Cloud Deployment Models</a:t>
            </a:r>
          </a:p>
        </p:txBody>
      </p:sp>
      <p:sp>
        <p:nvSpPr>
          <p:cNvPr id="3" name="Content Placeholder 2">
            <a:extLst>
              <a:ext uri="{FF2B5EF4-FFF2-40B4-BE49-F238E27FC236}">
                <a16:creationId xmlns:a16="http://schemas.microsoft.com/office/drawing/2014/main" id="{8C6E2A39-F2E7-412A-B00E-C4269EF2F37C}"/>
              </a:ext>
            </a:extLst>
          </p:cNvPr>
          <p:cNvSpPr>
            <a:spLocks noGrp="1"/>
          </p:cNvSpPr>
          <p:nvPr>
            <p:ph idx="1"/>
          </p:nvPr>
        </p:nvSpPr>
        <p:spPr/>
        <p:txBody>
          <a:bodyPr/>
          <a:lstStyle/>
          <a:p>
            <a:r>
              <a:rPr lang="en-US" dirty="0"/>
              <a:t>Additional variations of the four base cloud deployment models can exist. </a:t>
            </a:r>
          </a:p>
          <a:p>
            <a:r>
              <a:rPr lang="en-US" dirty="0"/>
              <a:t>Examples include:</a:t>
            </a:r>
          </a:p>
          <a:p>
            <a:pPr lvl="1"/>
            <a:r>
              <a:rPr lang="en-US" i="1" dirty="0"/>
              <a:t>Virtual Private Cloud </a:t>
            </a:r>
            <a:r>
              <a:rPr lang="en-US" dirty="0"/>
              <a:t>– Also known as a “dedicated cloud” or “hosted cloud,” this model results in a self-contained cloud environment hosted and managed by a public cloud provider, and made available to a cloud consumer.</a:t>
            </a:r>
          </a:p>
          <a:p>
            <a:pPr lvl="1"/>
            <a:r>
              <a:rPr lang="en-US" i="1" dirty="0"/>
              <a:t>Inter-Cloud</a:t>
            </a:r>
            <a:r>
              <a:rPr lang="en-US" dirty="0"/>
              <a:t> – This model is based on an architecture comprised of two or more inter-connected clouds.</a:t>
            </a:r>
          </a:p>
        </p:txBody>
      </p:sp>
    </p:spTree>
    <p:extLst>
      <p:ext uri="{BB962C8B-B14F-4D97-AF65-F5344CB8AC3E}">
        <p14:creationId xmlns:p14="http://schemas.microsoft.com/office/powerpoint/2010/main" val="40404089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A9CB9-7E30-47CE-9A2F-2D5F0FB0AE8C}"/>
              </a:ext>
            </a:extLst>
          </p:cNvPr>
          <p:cNvSpPr>
            <a:spLocks noGrp="1"/>
          </p:cNvSpPr>
          <p:nvPr>
            <p:ph type="title"/>
          </p:nvPr>
        </p:nvSpPr>
        <p:spPr>
          <a:xfrm>
            <a:off x="446643" y="333795"/>
            <a:ext cx="11290559" cy="498032"/>
          </a:xfrm>
        </p:spPr>
        <p:txBody>
          <a:bodyPr>
            <a:normAutofit fontScale="90000"/>
          </a:bodyPr>
          <a:lstStyle/>
          <a:p>
            <a:pPr algn="ctr"/>
            <a:r>
              <a:rPr lang="en-US" sz="3200" b="0" i="0" u="none" strike="noStrike" baseline="0">
                <a:latin typeface="ACaslonPro-Semibold"/>
              </a:rPr>
              <a:t>4.1. Roles and Boundaries - Cloud Service owner</a:t>
            </a:r>
            <a:endParaRPr lang="en-US"/>
          </a:p>
        </p:txBody>
      </p:sp>
      <p:sp>
        <p:nvSpPr>
          <p:cNvPr id="3" name="Content Placeholder 2">
            <a:extLst>
              <a:ext uri="{FF2B5EF4-FFF2-40B4-BE49-F238E27FC236}">
                <a16:creationId xmlns:a16="http://schemas.microsoft.com/office/drawing/2014/main" id="{C886D025-3DF6-48DB-8842-F934D6A5C9BB}"/>
              </a:ext>
            </a:extLst>
          </p:cNvPr>
          <p:cNvSpPr>
            <a:spLocks noGrp="1"/>
          </p:cNvSpPr>
          <p:nvPr>
            <p:ph idx="1"/>
          </p:nvPr>
        </p:nvSpPr>
        <p:spPr>
          <a:xfrm>
            <a:off x="273869" y="1075039"/>
            <a:ext cx="5484535" cy="4900032"/>
          </a:xfrm>
        </p:spPr>
        <p:txBody>
          <a:bodyPr>
            <a:normAutofit/>
          </a:bodyPr>
          <a:lstStyle/>
          <a:p>
            <a:r>
              <a:rPr lang="en-US" dirty="0">
                <a:ea typeface="+mn-lt"/>
                <a:cs typeface="+mn-lt"/>
              </a:rPr>
              <a:t>The person or organization that legally owns a cloud service is called a </a:t>
            </a:r>
            <a:r>
              <a:rPr lang="en-US" b="1" i="1" dirty="0">
                <a:ea typeface="+mn-lt"/>
                <a:cs typeface="+mn-lt"/>
              </a:rPr>
              <a:t>cloud service owner</a:t>
            </a:r>
          </a:p>
          <a:p>
            <a:r>
              <a:rPr lang="en-US" dirty="0">
                <a:ea typeface="+mn-lt"/>
                <a:cs typeface="+mn-lt"/>
              </a:rPr>
              <a:t>The cloud service owner can be the cloud consumer, or the cloud provider that owns the cloud within which the cloud service resides.</a:t>
            </a:r>
            <a:endParaRPr lang="en-US" dirty="0"/>
          </a:p>
        </p:txBody>
      </p:sp>
      <p:sp>
        <p:nvSpPr>
          <p:cNvPr id="4" name="Footer Placeholder 1">
            <a:extLst>
              <a:ext uri="{FF2B5EF4-FFF2-40B4-BE49-F238E27FC236}">
                <a16:creationId xmlns:a16="http://schemas.microsoft.com/office/drawing/2014/main" id="{94B28F26-C776-4DB0-BF8C-0BCD97052717}"/>
              </a:ext>
            </a:extLst>
          </p:cNvPr>
          <p:cNvSpPr>
            <a:spLocks noGrp="1"/>
          </p:cNvSpPr>
          <p:nvPr>
            <p:ph type="ftr" sz="quarter" idx="11"/>
          </p:nvPr>
        </p:nvSpPr>
        <p:spPr/>
        <p:txBody>
          <a:bodyPr/>
          <a:lstStyle/>
          <a:p>
            <a:r>
              <a:rPr lang="en-US" altLang="en-US"/>
              <a:t>From </a:t>
            </a:r>
            <a:r>
              <a:rPr lang="en-US" altLang="en-US" i="1"/>
              <a:t>Cloud Computing</a:t>
            </a:r>
            <a:r>
              <a:rPr lang="en-US" altLang="en-US"/>
              <a:t> by Thomas Erl, Zaigham Mahmood, and Ricardo Puttini</a:t>
            </a:r>
          </a:p>
          <a:p>
            <a:r>
              <a:rPr lang="en-US" altLang="en-US"/>
              <a:t>(ISBN: 0133387526) Copyright © 2013 Arcitura Education, Inc. All rights reserved.</a:t>
            </a:r>
          </a:p>
        </p:txBody>
      </p:sp>
      <p:pic>
        <p:nvPicPr>
          <p:cNvPr id="313346" name="Picture 2">
            <a:extLst>
              <a:ext uri="{FF2B5EF4-FFF2-40B4-BE49-F238E27FC236}">
                <a16:creationId xmlns:a16="http://schemas.microsoft.com/office/drawing/2014/main" id="{8675F8DD-03A0-4707-869C-8A50E9F3B8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82448" y="1417833"/>
            <a:ext cx="6036127" cy="32746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13347" name="Text Box 3">
            <a:extLst>
              <a:ext uri="{FF2B5EF4-FFF2-40B4-BE49-F238E27FC236}">
                <a16:creationId xmlns:a16="http://schemas.microsoft.com/office/drawing/2014/main" id="{D711CEA4-48B8-4F90-90E1-6D9A3CCB1E3A}"/>
              </a:ext>
            </a:extLst>
          </p:cNvPr>
          <p:cNvSpPr txBox="1">
            <a:spLocks noChangeArrowheads="1"/>
          </p:cNvSpPr>
          <p:nvPr/>
        </p:nvSpPr>
        <p:spPr bwMode="auto">
          <a:xfrm>
            <a:off x="5645338" y="5168358"/>
            <a:ext cx="6046861" cy="5232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lIns="91440" tIns="45720" rIns="91440" bIns="45720" anchor="t">
            <a:spAutoFit/>
          </a:bodyPr>
          <a:lstStyle/>
          <a:p>
            <a:r>
              <a:rPr lang="en-US" altLang="en-US" sz="1400"/>
              <a:t>Figure 4.2 A cloud consumer can be a cloud service owner when it deploys its own service in a cloud. </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0424BA-A59B-46DD-9C6A-A13B318E1E8E}"/>
              </a:ext>
            </a:extLst>
          </p:cNvPr>
          <p:cNvSpPr>
            <a:spLocks noGrp="1"/>
          </p:cNvSpPr>
          <p:nvPr>
            <p:ph type="title"/>
          </p:nvPr>
        </p:nvSpPr>
        <p:spPr>
          <a:xfrm>
            <a:off x="525889" y="333795"/>
            <a:ext cx="10494671" cy="426146"/>
          </a:xfrm>
        </p:spPr>
        <p:txBody>
          <a:bodyPr>
            <a:normAutofit fontScale="90000"/>
          </a:bodyPr>
          <a:lstStyle/>
          <a:p>
            <a:pPr algn="ctr"/>
            <a:r>
              <a:rPr lang="en-US" dirty="0">
                <a:ea typeface="+mj-lt"/>
                <a:cs typeface="+mj-lt"/>
              </a:rPr>
              <a:t>4.1. ROLES AND BOUNDARIES - CLOUD SERVICE OWNER</a:t>
            </a:r>
          </a:p>
        </p:txBody>
      </p:sp>
      <p:sp>
        <p:nvSpPr>
          <p:cNvPr id="3" name="Content Placeholder 2">
            <a:extLst>
              <a:ext uri="{FF2B5EF4-FFF2-40B4-BE49-F238E27FC236}">
                <a16:creationId xmlns:a16="http://schemas.microsoft.com/office/drawing/2014/main" id="{537ECFE2-21E1-4997-93CD-3C846D18A214}"/>
              </a:ext>
            </a:extLst>
          </p:cNvPr>
          <p:cNvSpPr>
            <a:spLocks noGrp="1"/>
          </p:cNvSpPr>
          <p:nvPr>
            <p:ph idx="1"/>
          </p:nvPr>
        </p:nvSpPr>
        <p:spPr>
          <a:xfrm>
            <a:off x="277883" y="1043661"/>
            <a:ext cx="6742521" cy="4761209"/>
          </a:xfrm>
        </p:spPr>
        <p:txBody>
          <a:bodyPr>
            <a:normAutofit/>
          </a:bodyPr>
          <a:lstStyle/>
          <a:p>
            <a:pPr>
              <a:lnSpc>
                <a:spcPct val="100000"/>
              </a:lnSpc>
              <a:spcBef>
                <a:spcPts val="0"/>
              </a:spcBef>
            </a:pPr>
            <a:r>
              <a:rPr lang="en-US" dirty="0">
                <a:ea typeface="+mn-lt"/>
                <a:cs typeface="+mn-lt"/>
              </a:rPr>
              <a:t>A cloud provider becomes a cloud service owner if it deploys its own cloud service  typically for other cloud consumers to use. </a:t>
            </a:r>
            <a:endParaRPr lang="en-US" dirty="0"/>
          </a:p>
          <a:p>
            <a:r>
              <a:rPr lang="en-US" dirty="0"/>
              <a:t>A cloud consumer that owns a service may not necessarily use that service.</a:t>
            </a:r>
          </a:p>
          <a:p>
            <a:pPr lvl="1"/>
            <a:r>
              <a:rPr lang="en-US" dirty="0"/>
              <a:t>Some consumer organization developed cloud services for the general public</a:t>
            </a:r>
          </a:p>
          <a:p>
            <a:r>
              <a:rPr lang="en-US" dirty="0">
                <a:ea typeface="+mn-lt"/>
                <a:cs typeface="+mn-lt"/>
              </a:rPr>
              <a:t>The reason a cloud service owner is not called a </a:t>
            </a:r>
            <a:r>
              <a:rPr lang="en-US" i="1" dirty="0">
                <a:ea typeface="+mn-lt"/>
                <a:cs typeface="+mn-lt"/>
              </a:rPr>
              <a:t>cloud resource owner </a:t>
            </a:r>
            <a:r>
              <a:rPr lang="en-US" dirty="0">
                <a:ea typeface="+mn-lt"/>
                <a:cs typeface="+mn-lt"/>
              </a:rPr>
              <a:t>is because the cloud service owner role only applies to cloud services</a:t>
            </a:r>
            <a:endParaRPr lang="en-US" dirty="0"/>
          </a:p>
        </p:txBody>
      </p:sp>
      <p:sp>
        <p:nvSpPr>
          <p:cNvPr id="4" name="Footer Placeholder 1">
            <a:extLst>
              <a:ext uri="{FF2B5EF4-FFF2-40B4-BE49-F238E27FC236}">
                <a16:creationId xmlns:a16="http://schemas.microsoft.com/office/drawing/2014/main" id="{4D574FDC-0639-4F2B-B23C-FB5422E12C08}"/>
              </a:ext>
            </a:extLst>
          </p:cNvPr>
          <p:cNvSpPr>
            <a:spLocks noGrp="1"/>
          </p:cNvSpPr>
          <p:nvPr>
            <p:ph type="ftr" sz="quarter" idx="11"/>
          </p:nvPr>
        </p:nvSpPr>
        <p:spPr/>
        <p:txBody>
          <a:bodyPr/>
          <a:lstStyle/>
          <a:p>
            <a:r>
              <a:rPr lang="en-US" altLang="en-US"/>
              <a:t>From </a:t>
            </a:r>
            <a:r>
              <a:rPr lang="en-US" altLang="en-US" i="1"/>
              <a:t>Cloud Computing</a:t>
            </a:r>
            <a:r>
              <a:rPr lang="en-US" altLang="en-US"/>
              <a:t> by Thomas Erl, Zaigham Mahmood, and Ricardo Puttini</a:t>
            </a:r>
          </a:p>
          <a:p>
            <a:r>
              <a:rPr lang="en-US" altLang="en-US"/>
              <a:t>(ISBN: 0133387526) Copyright © 2013 Arcitura Education, Inc. All rights reserved.</a:t>
            </a:r>
          </a:p>
        </p:txBody>
      </p:sp>
      <p:pic>
        <p:nvPicPr>
          <p:cNvPr id="315394" name="Picture 2">
            <a:extLst>
              <a:ext uri="{FF2B5EF4-FFF2-40B4-BE49-F238E27FC236}">
                <a16:creationId xmlns:a16="http://schemas.microsoft.com/office/drawing/2014/main" id="{F43CCA5B-8965-4599-BA9C-4CBA440D75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7704" y="1587418"/>
            <a:ext cx="4936424" cy="27550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15395" name="Text Box 3">
            <a:extLst>
              <a:ext uri="{FF2B5EF4-FFF2-40B4-BE49-F238E27FC236}">
                <a16:creationId xmlns:a16="http://schemas.microsoft.com/office/drawing/2014/main" id="{202ACB17-1B38-4CED-A3FB-0F784615A5FA}"/>
              </a:ext>
            </a:extLst>
          </p:cNvPr>
          <p:cNvSpPr txBox="1">
            <a:spLocks noChangeArrowheads="1"/>
          </p:cNvSpPr>
          <p:nvPr/>
        </p:nvSpPr>
        <p:spPr bwMode="auto">
          <a:xfrm>
            <a:off x="7112504" y="4427471"/>
            <a:ext cx="4936424" cy="4803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r>
              <a:rPr lang="en-US" altLang="en-US" sz="1261" dirty="0"/>
              <a:t>Figure 4.3 A cloud provider becomes a cloud service owner if it deploys its own cloud service, typically for other cloud consumers to use. </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107CBA-4AA5-4F1C-8A5F-34CBFCA39749}"/>
              </a:ext>
            </a:extLst>
          </p:cNvPr>
          <p:cNvSpPr>
            <a:spLocks noGrp="1"/>
          </p:cNvSpPr>
          <p:nvPr>
            <p:ph type="title"/>
          </p:nvPr>
        </p:nvSpPr>
        <p:spPr>
          <a:xfrm>
            <a:off x="469233" y="333795"/>
            <a:ext cx="11442680" cy="498032"/>
          </a:xfrm>
        </p:spPr>
        <p:txBody>
          <a:bodyPr>
            <a:normAutofit fontScale="90000"/>
          </a:bodyPr>
          <a:lstStyle/>
          <a:p>
            <a:r>
              <a:rPr lang="en-US" dirty="0">
                <a:ea typeface="+mj-lt"/>
                <a:cs typeface="+mj-lt"/>
              </a:rPr>
              <a:t>4.1. ROLES AND BOUNDARIES - Cloud Resource Administrator</a:t>
            </a:r>
            <a:endParaRPr lang="en-US" dirty="0"/>
          </a:p>
        </p:txBody>
      </p:sp>
      <p:sp>
        <p:nvSpPr>
          <p:cNvPr id="3" name="Content Placeholder 2">
            <a:extLst>
              <a:ext uri="{FF2B5EF4-FFF2-40B4-BE49-F238E27FC236}">
                <a16:creationId xmlns:a16="http://schemas.microsoft.com/office/drawing/2014/main" id="{09BAF9C6-879D-4D6E-92FF-6951BD89A2B4}"/>
              </a:ext>
            </a:extLst>
          </p:cNvPr>
          <p:cNvSpPr>
            <a:spLocks noGrp="1"/>
          </p:cNvSpPr>
          <p:nvPr>
            <p:ph idx="1"/>
          </p:nvPr>
        </p:nvSpPr>
        <p:spPr>
          <a:xfrm>
            <a:off x="259492" y="1075039"/>
            <a:ext cx="11652421" cy="2097519"/>
          </a:xfrm>
        </p:spPr>
        <p:txBody>
          <a:bodyPr>
            <a:normAutofit fontScale="77500" lnSpcReduction="20000"/>
          </a:bodyPr>
          <a:lstStyle/>
          <a:p>
            <a:r>
              <a:rPr lang="en-US" dirty="0"/>
              <a:t>A </a:t>
            </a:r>
            <a:r>
              <a:rPr lang="en-US" b="1" i="1" dirty="0"/>
              <a:t>cloud resource administrator </a:t>
            </a:r>
            <a:r>
              <a:rPr lang="en-US" dirty="0"/>
              <a:t>is the person or organization responsible for administering a cloud-based IT resource (including cloud services)</a:t>
            </a:r>
          </a:p>
          <a:p>
            <a:r>
              <a:rPr lang="en-US" dirty="0"/>
              <a:t>The cloud resource administrator can be (or belong to) the cloud consumer or cloud provider of the cloud within which the cloud service resides. </a:t>
            </a:r>
          </a:p>
          <a:p>
            <a:r>
              <a:rPr lang="en-US" dirty="0"/>
              <a:t>Alternatively, it can be (or belong to) a third-party organization contracted to administer the cloud-based IT resource.</a:t>
            </a:r>
          </a:p>
        </p:txBody>
      </p:sp>
      <p:sp>
        <p:nvSpPr>
          <p:cNvPr id="4" name="Footer Placeholder 1">
            <a:extLst>
              <a:ext uri="{FF2B5EF4-FFF2-40B4-BE49-F238E27FC236}">
                <a16:creationId xmlns:a16="http://schemas.microsoft.com/office/drawing/2014/main" id="{03B8E4B8-33CA-4251-85FB-D96B7493DE23}"/>
              </a:ext>
            </a:extLst>
          </p:cNvPr>
          <p:cNvSpPr>
            <a:spLocks noGrp="1"/>
          </p:cNvSpPr>
          <p:nvPr>
            <p:ph type="ftr" sz="quarter" idx="11"/>
          </p:nvPr>
        </p:nvSpPr>
        <p:spPr/>
        <p:txBody>
          <a:bodyPr/>
          <a:lstStyle/>
          <a:p>
            <a:r>
              <a:rPr lang="en-US" altLang="en-US"/>
              <a:t>From </a:t>
            </a:r>
            <a:r>
              <a:rPr lang="en-US" altLang="en-US" i="1"/>
              <a:t>Cloud Computing</a:t>
            </a:r>
            <a:r>
              <a:rPr lang="en-US" altLang="en-US"/>
              <a:t> by Thomas Erl, Zaigham Mahmood, and Ricardo Puttini</a:t>
            </a:r>
          </a:p>
          <a:p>
            <a:r>
              <a:rPr lang="en-US" altLang="en-US"/>
              <a:t>(ISBN: 0133387526) Copyright © 2013 Arcitura Education, Inc. All rights reserved.</a:t>
            </a:r>
          </a:p>
        </p:txBody>
      </p:sp>
      <p:pic>
        <p:nvPicPr>
          <p:cNvPr id="317442" name="Picture 2">
            <a:extLst>
              <a:ext uri="{FF2B5EF4-FFF2-40B4-BE49-F238E27FC236}">
                <a16:creationId xmlns:a16="http://schemas.microsoft.com/office/drawing/2014/main" id="{EA215FFC-9448-4B18-8C6B-199B323327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7725" y="3172558"/>
            <a:ext cx="4643140" cy="26603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17443" name="Text Box 3">
            <a:extLst>
              <a:ext uri="{FF2B5EF4-FFF2-40B4-BE49-F238E27FC236}">
                <a16:creationId xmlns:a16="http://schemas.microsoft.com/office/drawing/2014/main" id="{9D50F820-CF5A-4C10-A4C0-254A3232BDAE}"/>
              </a:ext>
            </a:extLst>
          </p:cNvPr>
          <p:cNvSpPr txBox="1">
            <a:spLocks noChangeArrowheads="1"/>
          </p:cNvSpPr>
          <p:nvPr/>
        </p:nvSpPr>
        <p:spPr bwMode="auto">
          <a:xfrm>
            <a:off x="251737" y="5881328"/>
            <a:ext cx="5938836" cy="4803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r>
              <a:rPr lang="en-US" altLang="en-US" sz="1261" dirty="0"/>
              <a:t>Figure 4.4 A cloud resource administrator can be with a cloud consumer organization and administer remotely accessible IT resources that belong to the cloud consumer.</a:t>
            </a:r>
          </a:p>
        </p:txBody>
      </p:sp>
      <p:pic>
        <p:nvPicPr>
          <p:cNvPr id="7" name="Picture 2">
            <a:extLst>
              <a:ext uri="{FF2B5EF4-FFF2-40B4-BE49-F238E27FC236}">
                <a16:creationId xmlns:a16="http://schemas.microsoft.com/office/drawing/2014/main" id="{A6225ECE-9673-480E-9CDA-DC54B47FECB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90574" y="3146407"/>
            <a:ext cx="5395326" cy="25676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Text Box 3">
            <a:extLst>
              <a:ext uri="{FF2B5EF4-FFF2-40B4-BE49-F238E27FC236}">
                <a16:creationId xmlns:a16="http://schemas.microsoft.com/office/drawing/2014/main" id="{DD10EE52-87E9-4578-BE1B-E437FAE797F8}"/>
              </a:ext>
            </a:extLst>
          </p:cNvPr>
          <p:cNvSpPr txBox="1">
            <a:spLocks noChangeArrowheads="1"/>
          </p:cNvSpPr>
          <p:nvPr/>
        </p:nvSpPr>
        <p:spPr bwMode="auto">
          <a:xfrm>
            <a:off x="6085702" y="5832913"/>
            <a:ext cx="5799322" cy="6744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r>
              <a:rPr lang="en-US" altLang="en-US" sz="1261" dirty="0"/>
              <a:t>Figure 4.5 A cloud resource administrator can be with a cloud provider organization for which it can administer the cloud provider’s internally and externally available IT resources.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9FBF29-AB1C-4EC3-BA7F-F6CEAB8B9A3D}"/>
              </a:ext>
            </a:extLst>
          </p:cNvPr>
          <p:cNvSpPr>
            <a:spLocks noGrp="1"/>
          </p:cNvSpPr>
          <p:nvPr>
            <p:ph type="title"/>
          </p:nvPr>
        </p:nvSpPr>
        <p:spPr>
          <a:xfrm>
            <a:off x="259493" y="333795"/>
            <a:ext cx="11652420" cy="498032"/>
          </a:xfrm>
        </p:spPr>
        <p:txBody>
          <a:bodyPr>
            <a:normAutofit fontScale="90000"/>
          </a:bodyPr>
          <a:lstStyle/>
          <a:p>
            <a:r>
              <a:rPr lang="en-US" dirty="0">
                <a:ea typeface="+mj-lt"/>
                <a:cs typeface="+mj-lt"/>
              </a:rPr>
              <a:t>4.1. ROLES AND BOUNDARIES - Cloud Resource Administrator</a:t>
            </a:r>
            <a:endParaRPr lang="en-US" dirty="0"/>
          </a:p>
        </p:txBody>
      </p:sp>
      <p:sp>
        <p:nvSpPr>
          <p:cNvPr id="3" name="Content Placeholder 2">
            <a:extLst>
              <a:ext uri="{FF2B5EF4-FFF2-40B4-BE49-F238E27FC236}">
                <a16:creationId xmlns:a16="http://schemas.microsoft.com/office/drawing/2014/main" id="{643BD621-15CA-4BE2-AC95-8DFC7CE09428}"/>
              </a:ext>
            </a:extLst>
          </p:cNvPr>
          <p:cNvSpPr>
            <a:spLocks noGrp="1"/>
          </p:cNvSpPr>
          <p:nvPr>
            <p:ph idx="1"/>
          </p:nvPr>
        </p:nvSpPr>
        <p:spPr>
          <a:xfrm>
            <a:off x="259492" y="1075040"/>
            <a:ext cx="11652421" cy="3341978"/>
          </a:xfrm>
        </p:spPr>
        <p:txBody>
          <a:bodyPr/>
          <a:lstStyle/>
          <a:p>
            <a:r>
              <a:rPr lang="en-US" dirty="0"/>
              <a:t>The reason a </a:t>
            </a:r>
            <a:r>
              <a:rPr lang="en-US" i="1" dirty="0"/>
              <a:t>cloud resource administrator </a:t>
            </a:r>
            <a:r>
              <a:rPr lang="en-US" dirty="0"/>
              <a:t>is not referred to as a “</a:t>
            </a:r>
            <a:r>
              <a:rPr lang="en-US" i="1" dirty="0"/>
              <a:t>cloud service administrator</a:t>
            </a:r>
            <a:r>
              <a:rPr lang="en-US" dirty="0"/>
              <a:t>” is because this role may be responsible for administering cloud-based IT resources that don’t exist as cloud services. </a:t>
            </a:r>
          </a:p>
          <a:p>
            <a:r>
              <a:rPr lang="en-US" dirty="0"/>
              <a:t>For example, if the cloud resource administrator belongs to (or is contracted by) the cloud provider,  IT resources not made remotely accessible may be administered by this role (and these types of IT resources are not classified as cloud services)</a:t>
            </a:r>
          </a:p>
        </p:txBody>
      </p:sp>
      <p:sp>
        <p:nvSpPr>
          <p:cNvPr id="4" name="Footer Placeholder 1">
            <a:extLst>
              <a:ext uri="{FF2B5EF4-FFF2-40B4-BE49-F238E27FC236}">
                <a16:creationId xmlns:a16="http://schemas.microsoft.com/office/drawing/2014/main" id="{9C0FA926-B6D5-4763-8FAF-06F0E7EF23AE}"/>
              </a:ext>
            </a:extLst>
          </p:cNvPr>
          <p:cNvSpPr>
            <a:spLocks noGrp="1"/>
          </p:cNvSpPr>
          <p:nvPr>
            <p:ph type="ftr" sz="quarter" idx="11"/>
          </p:nvPr>
        </p:nvSpPr>
        <p:spPr/>
        <p:txBody>
          <a:bodyPr/>
          <a:lstStyle/>
          <a:p>
            <a:r>
              <a:rPr lang="en-US" altLang="en-US"/>
              <a:t>From </a:t>
            </a:r>
            <a:r>
              <a:rPr lang="en-US" altLang="en-US" i="1"/>
              <a:t>Cloud Computing</a:t>
            </a:r>
            <a:r>
              <a:rPr lang="en-US" altLang="en-US"/>
              <a:t> by Thomas Erl, Zaigham Mahmood, and Ricardo Puttini</a:t>
            </a:r>
          </a:p>
          <a:p>
            <a:r>
              <a:rPr lang="en-US" altLang="en-US"/>
              <a:t>(ISBN: 0133387526) Copyright © 2013 Arcitura Education, Inc. All rights reserved.</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9FBF29-AB1C-4EC3-BA7F-F6CEAB8B9A3D}"/>
              </a:ext>
            </a:extLst>
          </p:cNvPr>
          <p:cNvSpPr>
            <a:spLocks noGrp="1"/>
          </p:cNvSpPr>
          <p:nvPr>
            <p:ph type="title"/>
          </p:nvPr>
        </p:nvSpPr>
        <p:spPr>
          <a:xfrm>
            <a:off x="259493" y="333795"/>
            <a:ext cx="11652420" cy="498032"/>
          </a:xfrm>
        </p:spPr>
        <p:txBody>
          <a:bodyPr>
            <a:normAutofit fontScale="90000"/>
          </a:bodyPr>
          <a:lstStyle/>
          <a:p>
            <a:pPr algn="ctr"/>
            <a:r>
              <a:rPr lang="en-US" dirty="0">
                <a:ea typeface="+mj-lt"/>
                <a:cs typeface="+mj-lt"/>
              </a:rPr>
              <a:t>4.1. ROLES AND BOUNDARIES – Additional Roles</a:t>
            </a:r>
            <a:endParaRPr lang="en-US" dirty="0"/>
          </a:p>
        </p:txBody>
      </p:sp>
      <p:sp>
        <p:nvSpPr>
          <p:cNvPr id="3" name="Content Placeholder 2">
            <a:extLst>
              <a:ext uri="{FF2B5EF4-FFF2-40B4-BE49-F238E27FC236}">
                <a16:creationId xmlns:a16="http://schemas.microsoft.com/office/drawing/2014/main" id="{643BD621-15CA-4BE2-AC95-8DFC7CE09428}"/>
              </a:ext>
            </a:extLst>
          </p:cNvPr>
          <p:cNvSpPr>
            <a:spLocks noGrp="1"/>
          </p:cNvSpPr>
          <p:nvPr>
            <p:ph idx="1"/>
          </p:nvPr>
        </p:nvSpPr>
        <p:spPr>
          <a:xfrm>
            <a:off x="259492" y="1075040"/>
            <a:ext cx="11652421" cy="5286676"/>
          </a:xfrm>
        </p:spPr>
        <p:txBody>
          <a:bodyPr>
            <a:normAutofit/>
          </a:bodyPr>
          <a:lstStyle/>
          <a:p>
            <a:r>
              <a:rPr lang="en-US" dirty="0"/>
              <a:t>The NIST Cloud Computing Reference Architecture defines the following supplementary roles:</a:t>
            </a:r>
          </a:p>
          <a:p>
            <a:pPr lvl="1"/>
            <a:r>
              <a:rPr lang="en-US" b="1" dirty="0"/>
              <a:t>Cloud Auditor </a:t>
            </a:r>
            <a:r>
              <a:rPr lang="en-US" dirty="0"/>
              <a:t>– An accredited third-party that conducts independent assessments of cloud environments </a:t>
            </a:r>
          </a:p>
          <a:p>
            <a:pPr lvl="2"/>
            <a:r>
              <a:rPr lang="en-US" dirty="0"/>
              <a:t>Responsibilities are the evaluation of security controls, privacy impacts, and performance. </a:t>
            </a:r>
          </a:p>
          <a:p>
            <a:pPr lvl="2"/>
            <a:r>
              <a:rPr lang="en-US" dirty="0"/>
              <a:t>Main purpose is to provide an unbiased assessment (and possible endorsement) of a cloud environment to help strengthen the trust relationship between cloud consumers and cloud providers.</a:t>
            </a:r>
          </a:p>
          <a:p>
            <a:pPr lvl="1"/>
            <a:r>
              <a:rPr lang="en-US" b="1" dirty="0"/>
              <a:t>Cloud Broker </a:t>
            </a:r>
            <a:r>
              <a:rPr lang="en-US" dirty="0"/>
              <a:t>– Assumes the responsibility of managing and negotiating the usage of cloud services between cloud consumers and cloud providers</a:t>
            </a:r>
          </a:p>
          <a:p>
            <a:pPr lvl="2"/>
            <a:r>
              <a:rPr lang="en-US" dirty="0"/>
              <a:t>Mediation services provided by cloud brokers include service intermediation, aggregation, and arbitrage.</a:t>
            </a:r>
          </a:p>
          <a:p>
            <a:pPr lvl="1"/>
            <a:r>
              <a:rPr lang="en-US" b="1" dirty="0"/>
              <a:t>Cloud Carrier </a:t>
            </a:r>
            <a:r>
              <a:rPr lang="en-US" dirty="0"/>
              <a:t>– The party responsible for providing the wire-level connectivity between cloud consumers and cloud providers assumes the role of the cloud carrier. This role is often assumed by network and telecommunication providers. </a:t>
            </a:r>
          </a:p>
        </p:txBody>
      </p:sp>
      <p:sp>
        <p:nvSpPr>
          <p:cNvPr id="4" name="Footer Placeholder 1">
            <a:extLst>
              <a:ext uri="{FF2B5EF4-FFF2-40B4-BE49-F238E27FC236}">
                <a16:creationId xmlns:a16="http://schemas.microsoft.com/office/drawing/2014/main" id="{9C0FA926-B6D5-4763-8FAF-06F0E7EF23AE}"/>
              </a:ext>
            </a:extLst>
          </p:cNvPr>
          <p:cNvSpPr>
            <a:spLocks noGrp="1"/>
          </p:cNvSpPr>
          <p:nvPr>
            <p:ph type="ftr" sz="quarter" idx="11"/>
          </p:nvPr>
        </p:nvSpPr>
        <p:spPr/>
        <p:txBody>
          <a:bodyPr/>
          <a:lstStyle/>
          <a:p>
            <a:r>
              <a:rPr lang="en-US" altLang="en-US"/>
              <a:t>From </a:t>
            </a:r>
            <a:r>
              <a:rPr lang="en-US" altLang="en-US" i="1"/>
              <a:t>Cloud Computing</a:t>
            </a:r>
            <a:r>
              <a:rPr lang="en-US" altLang="en-US"/>
              <a:t> by Thomas Erl, Zaigham Mahmood, and Ricardo Puttini</a:t>
            </a:r>
          </a:p>
          <a:p>
            <a:r>
              <a:rPr lang="en-US" altLang="en-US"/>
              <a:t>(ISBN: 0133387526) Copyright © 2013 Arcitura Education, Inc. All rights reserved.</a:t>
            </a:r>
          </a:p>
        </p:txBody>
      </p:sp>
    </p:spTree>
    <p:extLst>
      <p:ext uri="{BB962C8B-B14F-4D97-AF65-F5344CB8AC3E}">
        <p14:creationId xmlns:p14="http://schemas.microsoft.com/office/powerpoint/2010/main" val="22493665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0AA6F8-D033-483C-98CD-92CE528D539E}"/>
              </a:ext>
            </a:extLst>
          </p:cNvPr>
          <p:cNvSpPr>
            <a:spLocks noGrp="1"/>
          </p:cNvSpPr>
          <p:nvPr>
            <p:ph type="title"/>
          </p:nvPr>
        </p:nvSpPr>
        <p:spPr>
          <a:xfrm>
            <a:off x="195309" y="333795"/>
            <a:ext cx="11141475" cy="498032"/>
          </a:xfrm>
        </p:spPr>
        <p:txBody>
          <a:bodyPr>
            <a:normAutofit fontScale="90000"/>
          </a:bodyPr>
          <a:lstStyle/>
          <a:p>
            <a:pPr algn="ctr"/>
            <a:r>
              <a:rPr lang="en-US" dirty="0">
                <a:ea typeface="+mj-lt"/>
                <a:cs typeface="+mj-lt"/>
              </a:rPr>
              <a:t>4.1. ROLES AND BOUNDARIES – </a:t>
            </a:r>
            <a:r>
              <a:rPr lang="en-US" dirty="0"/>
              <a:t>Organizational Boundary</a:t>
            </a:r>
          </a:p>
        </p:txBody>
      </p:sp>
      <p:sp>
        <p:nvSpPr>
          <p:cNvPr id="3" name="Content Placeholder 2">
            <a:extLst>
              <a:ext uri="{FF2B5EF4-FFF2-40B4-BE49-F238E27FC236}">
                <a16:creationId xmlns:a16="http://schemas.microsoft.com/office/drawing/2014/main" id="{9583B336-FC87-4D8F-A26B-FE9896ECE22C}"/>
              </a:ext>
            </a:extLst>
          </p:cNvPr>
          <p:cNvSpPr>
            <a:spLocks noGrp="1"/>
          </p:cNvSpPr>
          <p:nvPr>
            <p:ph idx="1"/>
          </p:nvPr>
        </p:nvSpPr>
        <p:spPr>
          <a:xfrm>
            <a:off x="259492" y="1075039"/>
            <a:ext cx="11652421" cy="1803663"/>
          </a:xfrm>
        </p:spPr>
        <p:txBody>
          <a:bodyPr>
            <a:normAutofit/>
          </a:bodyPr>
          <a:lstStyle/>
          <a:p>
            <a:r>
              <a:rPr lang="en-US" dirty="0"/>
              <a:t>An </a:t>
            </a:r>
            <a:r>
              <a:rPr lang="en-US" b="1" i="1" dirty="0"/>
              <a:t>organizational boundary </a:t>
            </a:r>
            <a:r>
              <a:rPr lang="en-US" dirty="0"/>
              <a:t>represents the physical perimeter that surrounds a set of IT resources that are owned and governed by an organization</a:t>
            </a:r>
          </a:p>
          <a:p>
            <a:pPr lvl="1"/>
            <a:r>
              <a:rPr lang="en-US" dirty="0"/>
              <a:t>Does not represent the boundary of an actual organization, only an organizational set of IT assets and IT resources.</a:t>
            </a:r>
          </a:p>
        </p:txBody>
      </p:sp>
      <p:sp>
        <p:nvSpPr>
          <p:cNvPr id="4" name="Footer Placeholder 1">
            <a:extLst>
              <a:ext uri="{FF2B5EF4-FFF2-40B4-BE49-F238E27FC236}">
                <a16:creationId xmlns:a16="http://schemas.microsoft.com/office/drawing/2014/main" id="{9BFCCD2D-439D-43BF-A256-F597A8D7BB73}"/>
              </a:ext>
            </a:extLst>
          </p:cNvPr>
          <p:cNvSpPr>
            <a:spLocks noGrp="1"/>
          </p:cNvSpPr>
          <p:nvPr>
            <p:ph type="ftr" sz="quarter" idx="11"/>
          </p:nvPr>
        </p:nvSpPr>
        <p:spPr/>
        <p:txBody>
          <a:bodyPr/>
          <a:lstStyle/>
          <a:p>
            <a:r>
              <a:rPr lang="en-US" altLang="en-US"/>
              <a:t>From </a:t>
            </a:r>
            <a:r>
              <a:rPr lang="en-US" altLang="en-US" i="1"/>
              <a:t>Cloud Computing</a:t>
            </a:r>
            <a:r>
              <a:rPr lang="en-US" altLang="en-US"/>
              <a:t> by Thomas Erl, Zaigham Mahmood, and Ricardo Puttini</a:t>
            </a:r>
          </a:p>
          <a:p>
            <a:r>
              <a:rPr lang="en-US" altLang="en-US"/>
              <a:t>(ISBN: 0133387526) Copyright © 2013 Arcitura Education, Inc. All rights reserved.</a:t>
            </a:r>
          </a:p>
        </p:txBody>
      </p:sp>
      <p:pic>
        <p:nvPicPr>
          <p:cNvPr id="321538" name="Picture 2">
            <a:extLst>
              <a:ext uri="{FF2B5EF4-FFF2-40B4-BE49-F238E27FC236}">
                <a16:creationId xmlns:a16="http://schemas.microsoft.com/office/drawing/2014/main" id="{66753FC3-1152-428B-AF93-C8921258E3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29074" y="2959471"/>
            <a:ext cx="5361127" cy="27107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21539" name="Text Box 3">
            <a:extLst>
              <a:ext uri="{FF2B5EF4-FFF2-40B4-BE49-F238E27FC236}">
                <a16:creationId xmlns:a16="http://schemas.microsoft.com/office/drawing/2014/main" id="{3B99177A-2F5F-45C0-A76C-107CA2120D9A}"/>
              </a:ext>
            </a:extLst>
          </p:cNvPr>
          <p:cNvSpPr txBox="1">
            <a:spLocks noChangeArrowheads="1"/>
          </p:cNvSpPr>
          <p:nvPr/>
        </p:nvSpPr>
        <p:spPr bwMode="auto">
          <a:xfrm>
            <a:off x="2559681" y="5750979"/>
            <a:ext cx="6255751" cy="4803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lang="en-US" altLang="en-US" sz="1261" dirty="0"/>
              <a:t>Figure 4.6 Organizational boundaries of a cloud consumer (left), and a cloud provider (right), </a:t>
            </a:r>
          </a:p>
          <a:p>
            <a:r>
              <a:rPr lang="en-US" altLang="en-US" sz="1261" dirty="0"/>
              <a:t>                  represented by a broken line notation.</a:t>
            </a:r>
          </a:p>
        </p:txBody>
      </p:sp>
    </p:spTree>
  </p:cSld>
  <p:clrMapOvr>
    <a:masterClrMapping/>
  </p:clrMapOvr>
</p:sld>
</file>

<file path=ppt/theme/theme1.xml><?xml version="1.0" encoding="utf-8"?>
<a:theme xmlns:a="http://schemas.openxmlformats.org/drawingml/2006/main" name="Gallery">
  <a:themeElements>
    <a:clrScheme name="Custom 4">
      <a:dk1>
        <a:srgbClr val="000000"/>
      </a:dk1>
      <a:lt1>
        <a:srgbClr val="FFFFFF"/>
      </a:lt1>
      <a:dk2>
        <a:srgbClr val="454545"/>
      </a:dk2>
      <a:lt2>
        <a:srgbClr val="DFDBD5"/>
      </a:lt2>
      <a:accent1>
        <a:srgbClr val="B71E42"/>
      </a:accent1>
      <a:accent2>
        <a:srgbClr val="DE478E"/>
      </a:accent2>
      <a:accent3>
        <a:srgbClr val="BC72F0"/>
      </a:accent3>
      <a:accent4>
        <a:srgbClr val="4D1979"/>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ACC_FY21_General-Template</Template>
  <TotalTime>549</TotalTime>
  <Words>3789</Words>
  <Application>Microsoft Office PowerPoint</Application>
  <PresentationFormat>Widescreen</PresentationFormat>
  <Paragraphs>293</Paragraphs>
  <Slides>35</Slides>
  <Notes>21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35</vt:i4>
      </vt:variant>
    </vt:vector>
  </HeadingPairs>
  <TitlesOfParts>
    <vt:vector size="40" baseType="lpstr">
      <vt:lpstr>ACaslonPro-Semibold</vt:lpstr>
      <vt:lpstr>Arial</vt:lpstr>
      <vt:lpstr>Calibri</vt:lpstr>
      <vt:lpstr>Gill Sans MT</vt:lpstr>
      <vt:lpstr>Gallery</vt:lpstr>
      <vt:lpstr>ITNW 1335 Cloud Computing</vt:lpstr>
      <vt:lpstr>4.1. Roles and Boundaries</vt:lpstr>
      <vt:lpstr>4.1. Roles and Boundaries - Cloud Consumer</vt:lpstr>
      <vt:lpstr>4.1. Roles and Boundaries - Cloud Service owner</vt:lpstr>
      <vt:lpstr>4.1. ROLES AND BOUNDARIES - CLOUD SERVICE OWNER</vt:lpstr>
      <vt:lpstr>4.1. ROLES AND BOUNDARIES - Cloud Resource Administrator</vt:lpstr>
      <vt:lpstr>4.1. ROLES AND BOUNDARIES - Cloud Resource Administrator</vt:lpstr>
      <vt:lpstr>4.1. ROLES AND BOUNDARIES – Additional Roles</vt:lpstr>
      <vt:lpstr>4.1. ROLES AND BOUNDARIES – Organizational Boundary</vt:lpstr>
      <vt:lpstr>4.1. ROLES AND BOUNDARIES – Trust Boundary</vt:lpstr>
      <vt:lpstr>4.2. Cloud Characteristics</vt:lpstr>
      <vt:lpstr>4.2. Cloud Characteristics</vt:lpstr>
      <vt:lpstr>Multitenancy (and Resource Pooling)</vt:lpstr>
      <vt:lpstr>Multitenancy (and Resource Pooling)</vt:lpstr>
      <vt:lpstr>4.2. Cloud Characteristics</vt:lpstr>
      <vt:lpstr>4.2. Cloud Characteristics - Resiliency</vt:lpstr>
      <vt:lpstr>4.3. Cloud Delivery Models</vt:lpstr>
      <vt:lpstr>4.3. Cloud Delivery Models: Infrastructure-as-a-Service (IaaS)</vt:lpstr>
      <vt:lpstr>4.3. Cloud Delivery Models: Infrastructure-as-a-Service (IaaS)</vt:lpstr>
      <vt:lpstr>4.3. Cloud Delivery Models: Platform-as-a-Service (PaaS)</vt:lpstr>
      <vt:lpstr>4.3. Cloud Delivery Models: Platform-as-a-Service (PaaS)</vt:lpstr>
      <vt:lpstr>4.3. Cloud Delivery Models: Software-as-a-Service (SaaS)</vt:lpstr>
      <vt:lpstr>4.3. Cloud Delivery Models: Software-as-a-Service (SaaS)</vt:lpstr>
      <vt:lpstr>4.3. Cloud Delivery Models: Comparing Cloud Delivery Models</vt:lpstr>
      <vt:lpstr>4.3. Cloud Delivery Models: Comparing Cloud Delivery Models</vt:lpstr>
      <vt:lpstr>Comparing Cloud Delivery Models</vt:lpstr>
      <vt:lpstr>4.3. Cloud Delivery Models: Combining Cloud Delivery Models - IaaS + PaaS</vt:lpstr>
      <vt:lpstr>4.3. Cloud Delivery Models: Combining Cloud Delivery Models - IaaS + PaaS</vt:lpstr>
      <vt:lpstr>4.3. Cloud Delivery Models: Combining Cloud Delivery Models - IaaS + PaaS + SaaS</vt:lpstr>
      <vt:lpstr>4.4. Cloud Deployment Models</vt:lpstr>
      <vt:lpstr>4.4. Cloud Deployment Models – Public Clouds</vt:lpstr>
      <vt:lpstr>4.4. Cloud Deployment Models – Community Clouds</vt:lpstr>
      <vt:lpstr>4.4. Cloud Deployment Models – Private Clouds</vt:lpstr>
      <vt:lpstr>4.4. Cloud Deployment Models – Hybrid Clouds</vt:lpstr>
      <vt:lpstr>Other Cloud Deployment Models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ITNW 1335 Cloud Computing</dc:title>
  <dc:creator>Kelvin Hagan</dc:creator>
  <cp:lastModifiedBy>Kelvin Hagan</cp:lastModifiedBy>
  <cp:revision>30</cp:revision>
  <dcterms:created xsi:type="dcterms:W3CDTF">2021-08-20T22:46:13Z</dcterms:created>
  <dcterms:modified xsi:type="dcterms:W3CDTF">2022-01-31T19:21:14Z</dcterms:modified>
</cp:coreProperties>
</file>